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421" r:id="rId3"/>
    <p:sldId id="423" r:id="rId4"/>
    <p:sldId id="436" r:id="rId5"/>
    <p:sldId id="437" r:id="rId6"/>
    <p:sldId id="426" r:id="rId7"/>
    <p:sldId id="428" r:id="rId8"/>
    <p:sldId id="438" r:id="rId9"/>
    <p:sldId id="433" r:id="rId10"/>
    <p:sldId id="435" r:id="rId11"/>
    <p:sldId id="434" r:id="rId12"/>
    <p:sldId id="441" r:id="rId13"/>
    <p:sldId id="425" r:id="rId14"/>
    <p:sldId id="439" r:id="rId15"/>
    <p:sldId id="440" r:id="rId16"/>
  </p:sldIdLst>
  <p:sldSz cx="9144000" cy="5715000" type="screen16x10"/>
  <p:notesSz cx="6858000" cy="9144000"/>
  <p:defaultTextStyle>
    <a:defPPr>
      <a:defRPr lang="sv-SE"/>
    </a:defPPr>
    <a:lvl1pPr marL="0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56508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13018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069528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26038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782546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139056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495563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852074" algn="l" defTabSz="3565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890"/>
    <a:srgbClr val="009CA6"/>
    <a:srgbClr val="0099C6"/>
    <a:srgbClr val="2D89B1"/>
    <a:srgbClr val="009BA8"/>
    <a:srgbClr val="17C7D2"/>
    <a:srgbClr val="0CC7D3"/>
    <a:srgbClr val="08CFB5"/>
    <a:srgbClr val="16C7D2"/>
    <a:srgbClr val="FDE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89565" autoAdjust="0"/>
  </p:normalViewPr>
  <p:slideViewPr>
    <p:cSldViewPr snapToGrid="0" snapToObjects="1">
      <p:cViewPr varScale="1">
        <p:scale>
          <a:sx n="92" d="100"/>
          <a:sy n="92" d="100"/>
        </p:scale>
        <p:origin x="566" y="67"/>
      </p:cViewPr>
      <p:guideLst>
        <p:guide orient="horz" pos="2160"/>
        <p:guide pos="384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0402-8E07-BB4F-A189-6AD7200B2129}" type="datetime1">
              <a:rPr lang="en-US" smtClean="0"/>
              <a:pPr/>
              <a:t>1/12/2020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91D49-AD30-AD49-8FCC-B045B8D02F0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933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E3D5-343E-3741-80FE-788E6CEB802F}" type="datetime1">
              <a:rPr lang="en-US" smtClean="0"/>
              <a:pPr/>
              <a:t>1/12/2020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C25B8-6A37-0E42-AD12-4E95E5CB52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1519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508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018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528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038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2546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056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5563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074" algn="l" defTabSz="35650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I'm </a:t>
            </a:r>
            <a:r>
              <a:rPr lang="en-US" dirty="0" err="1"/>
              <a:t>Olov</a:t>
            </a:r>
            <a:r>
              <a:rPr lang="en-US" dirty="0"/>
              <a:t> </a:t>
            </a:r>
            <a:r>
              <a:rPr lang="en-US" dirty="0" err="1"/>
              <a:t>Andersson</a:t>
            </a:r>
            <a:r>
              <a:rPr lang="en-US" dirty="0"/>
              <a:t>, and I'm going to present some joint work with my colleagues at Linköping University here in Sweden.</a:t>
            </a:r>
          </a:p>
          <a:p>
            <a:r>
              <a:rPr lang="en-US" dirty="0"/>
              <a:t>The title of the paper is Model-Predictive Control with Stochastic Collision Avoidance using Bayesian Policy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17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focus is on learning (and recognizing?) behavior for autonomous robots. Much of it can be categorized into applied reinforcement learning,</a:t>
            </a:r>
            <a:r>
              <a:rPr lang="sv-SE" baseline="0" dirty="0"/>
              <a:t> and we work with techniques based on optimization, bayesian approaches, and recently deep learning. As our ambition is </a:t>
            </a:r>
            <a:r>
              <a:rPr lang="sv-SE" baseline="0"/>
              <a:t>autonomous robots</a:t>
            </a:r>
            <a:r>
              <a:rPr lang="sv-SE" baseline="0" dirty="0"/>
              <a:t>, we give particular attention to the safety requirements and resource constraints of real robots.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97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focus is on learning (and recognizing?) behavior for autonomous robots. Much of it can be categorized into applied reinforcement learning,</a:t>
            </a:r>
            <a:r>
              <a:rPr lang="sv-SE" baseline="0" dirty="0"/>
              <a:t> and we work with techniques based on optimization, bayesian approaches, and recently deep learning. As our ambition is </a:t>
            </a:r>
            <a:r>
              <a:rPr lang="sv-SE" baseline="0"/>
              <a:t>autonomous robots</a:t>
            </a:r>
            <a:r>
              <a:rPr lang="sv-SE" baseline="0" dirty="0"/>
              <a:t>, we give particular attention to the safety requirements and resource constraints of real robots.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26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focus is on learning (and recognizing?) behavior for autonomous robots. Much of it can be categorized into applied reinforcement learning,</a:t>
            </a:r>
            <a:r>
              <a:rPr lang="sv-SE" baseline="0" dirty="0"/>
              <a:t> and we work with techniques based on optimization, bayesian approaches, and recently deep learning. As our ambition is </a:t>
            </a:r>
            <a:r>
              <a:rPr lang="sv-SE" baseline="0"/>
              <a:t>autonomous robots</a:t>
            </a:r>
            <a:r>
              <a:rPr lang="sv-SE" baseline="0" dirty="0"/>
              <a:t>, we give particular attention to the safety requirements and resource constraints of real robots.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C25B8-6A37-0E42-AD12-4E95E5CB520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0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56314" y="1510766"/>
            <a:ext cx="7216175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47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6314" y="2911638"/>
            <a:ext cx="7216175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turqoise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2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Section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24224" y="1510766"/>
            <a:ext cx="7325111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28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24224" y="2911638"/>
            <a:ext cx="7325111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19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685800" y="5214015"/>
            <a:ext cx="1055700" cy="3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124224" y="1510766"/>
            <a:ext cx="7325111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28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24224" y="2911638"/>
            <a:ext cx="7325111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19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685800" y="5214015"/>
            <a:ext cx="1055700" cy="3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urqoise">
    <p:bg>
      <p:bgPr>
        <a:solidFill>
          <a:srgbClr val="16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124224" y="1510766"/>
            <a:ext cx="7325111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28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24224" y="2911638"/>
            <a:ext cx="7325111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19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685800" y="5214015"/>
            <a:ext cx="1055700" cy="3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124224" y="1510766"/>
            <a:ext cx="7325111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28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24224" y="2911638"/>
            <a:ext cx="7325111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19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685800" y="5214015"/>
            <a:ext cx="1055700" cy="3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Green">
    <p:bg>
      <p:bgPr>
        <a:solidFill>
          <a:srgbClr val="08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124224" y="1510766"/>
            <a:ext cx="7325111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28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24224" y="2911638"/>
            <a:ext cx="7325111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19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685800" y="5214015"/>
            <a:ext cx="1055700" cy="3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124224" y="1510766"/>
            <a:ext cx="7325111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2800" b="0" i="0" baseline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Section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24224" y="2911638"/>
            <a:ext cx="7325111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1900" baseline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Contents</a:t>
            </a:r>
            <a:r>
              <a:rPr lang="sv-SE" dirty="0"/>
              <a:t>, </a:t>
            </a:r>
            <a:r>
              <a:rPr lang="sv-SE" dirty="0" err="1"/>
              <a:t>subheads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</p:txBody>
      </p:sp>
      <p:cxnSp>
        <p:nvCxnSpPr>
          <p:cNvPr id="8" name="Rak 7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158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18427" r="6087" b="15147"/>
          <a:stretch/>
        </p:blipFill>
        <p:spPr>
          <a:xfrm>
            <a:off x="685800" y="5214015"/>
            <a:ext cx="1055700" cy="3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156314" y="1510766"/>
            <a:ext cx="7216175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47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6314" y="2911638"/>
            <a:ext cx="7216175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2" y="4941479"/>
            <a:ext cx="1695112" cy="496317"/>
          </a:xfrm>
          <a:prstGeom prst="rect">
            <a:avLst/>
          </a:prstGeom>
        </p:spPr>
      </p:pic>
      <p:pic>
        <p:nvPicPr>
          <p:cNvPr id="5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4786179"/>
            <a:ext cx="3600000" cy="10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5076" y="832701"/>
            <a:ext cx="7737588" cy="692609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algn="l">
              <a:defRPr sz="28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108" y="300844"/>
            <a:ext cx="1431193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2" y="301390"/>
            <a:ext cx="553784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7" y="300840"/>
            <a:ext cx="5836917" cy="221117"/>
          </a:xfrm>
          <a:prstGeom prst="rect">
            <a:avLst/>
          </a:prstGeom>
        </p:spPr>
        <p:txBody>
          <a:bodyPr lIns="71302" tIns="35652" rIns="71302" bIns="35652" anchor="b"/>
          <a:lstStyle>
            <a:lvl1pPr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7607" r="6198" b="15967"/>
          <a:stretch/>
        </p:blipFill>
        <p:spPr>
          <a:xfrm>
            <a:off x="685800" y="5214014"/>
            <a:ext cx="1055700" cy="3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78474" y="362291"/>
            <a:ext cx="7737588" cy="692609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algn="l">
              <a:defRPr sz="28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91" y="1054901"/>
            <a:ext cx="7737587" cy="3858974"/>
          </a:xfrm>
          <a:prstGeom prst="rect">
            <a:avLst/>
          </a:prstGeom>
        </p:spPr>
        <p:txBody>
          <a:bodyPr vert="horz" lIns="71302" tIns="35652" rIns="71302" bIns="35652"/>
          <a:lstStyle>
            <a:lvl1pPr>
              <a:spcBef>
                <a:spcPts val="702"/>
              </a:spcBef>
              <a:defRPr sz="1900" b="0" i="0">
                <a:latin typeface="Calibri"/>
                <a:cs typeface="Georgia"/>
              </a:defRPr>
            </a:lvl1pPr>
            <a:lvl2pPr>
              <a:spcBef>
                <a:spcPts val="702"/>
              </a:spcBef>
              <a:defRPr sz="1900" b="0" i="0">
                <a:latin typeface="Calibri"/>
                <a:cs typeface="Georgia"/>
              </a:defRPr>
            </a:lvl2pPr>
            <a:lvl3pPr>
              <a:spcBef>
                <a:spcPts val="702"/>
              </a:spcBef>
              <a:defRPr sz="1900" b="0" i="0">
                <a:latin typeface="Calibri"/>
                <a:cs typeface="Georgia"/>
              </a:defRPr>
            </a:lvl3pPr>
            <a:lvl4pPr>
              <a:spcBef>
                <a:spcPts val="702"/>
              </a:spcBef>
              <a:defRPr sz="1900" b="0" i="0">
                <a:latin typeface="Calibri"/>
                <a:cs typeface="Georgia"/>
              </a:defRPr>
            </a:lvl4pPr>
            <a:lvl5pPr>
              <a:spcBef>
                <a:spcPts val="702"/>
              </a:spcBef>
              <a:defRPr sz="1900" b="0" i="0">
                <a:latin typeface="Calibri"/>
                <a:cs typeface="Georgia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2" y="301390"/>
            <a:ext cx="553784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7607" r="6198" b="15967"/>
          <a:stretch/>
        </p:blipFill>
        <p:spPr>
          <a:xfrm>
            <a:off x="685800" y="5214014"/>
            <a:ext cx="1055700" cy="305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59" y="5138147"/>
            <a:ext cx="3615241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9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>
          <a:xfrm>
            <a:off x="685076" y="832701"/>
            <a:ext cx="7737588" cy="692609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algn="l">
              <a:defRPr sz="28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/>
          </p:nvPr>
        </p:nvSpPr>
        <p:spPr>
          <a:xfrm>
            <a:off x="4137025" y="1537094"/>
            <a:ext cx="4286250" cy="3287833"/>
          </a:xfrm>
          <a:prstGeom prst="rect">
            <a:avLst/>
          </a:prstGeom>
        </p:spPr>
        <p:txBody>
          <a:bodyPr vert="horz" lIns="71302" tIns="35652" rIns="71302" bIns="35652"/>
          <a:lstStyle>
            <a:lvl1pPr>
              <a:defRPr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x-none"/>
              <a:t>Drag picture to placeholder or click icon to add</a:t>
            </a:r>
            <a:endParaRPr lang="sv-SE" dirty="0"/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5091" y="1525301"/>
            <a:ext cx="3316211" cy="3388573"/>
          </a:xfrm>
          <a:prstGeom prst="rect">
            <a:avLst/>
          </a:prstGeom>
        </p:spPr>
        <p:txBody>
          <a:bodyPr vert="horz" lIns="71302" tIns="35652" rIns="71302" bIns="35652"/>
          <a:lstStyle>
            <a:lvl1pPr>
              <a:spcBef>
                <a:spcPts val="702"/>
              </a:spcBef>
              <a:defRPr sz="1900" b="0" i="0">
                <a:latin typeface="Calibri"/>
                <a:cs typeface="Georgia"/>
              </a:defRPr>
            </a:lvl1pPr>
            <a:lvl2pPr>
              <a:spcBef>
                <a:spcPts val="702"/>
              </a:spcBef>
              <a:defRPr sz="1900" b="0" i="0">
                <a:latin typeface="Calibri"/>
                <a:cs typeface="Georgia"/>
              </a:defRPr>
            </a:lvl2pPr>
            <a:lvl3pPr>
              <a:spcBef>
                <a:spcPts val="702"/>
              </a:spcBef>
              <a:defRPr sz="1900" b="0" i="0">
                <a:latin typeface="Calibri"/>
                <a:cs typeface="Georgia"/>
              </a:defRPr>
            </a:lvl3pPr>
            <a:lvl4pPr>
              <a:spcBef>
                <a:spcPts val="702"/>
              </a:spcBef>
              <a:defRPr sz="1900" b="0" i="0">
                <a:latin typeface="Calibri"/>
                <a:cs typeface="Georgia"/>
              </a:defRPr>
            </a:lvl4pPr>
            <a:lvl5pPr>
              <a:spcBef>
                <a:spcPts val="702"/>
              </a:spcBef>
              <a:defRPr sz="1900" b="0" i="0">
                <a:latin typeface="Calibri"/>
                <a:cs typeface="Georgia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108" y="300844"/>
            <a:ext cx="1431193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2" y="301390"/>
            <a:ext cx="553784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7" y="300840"/>
            <a:ext cx="5836917" cy="221117"/>
          </a:xfrm>
          <a:prstGeom prst="rect">
            <a:avLst/>
          </a:prstGeom>
        </p:spPr>
        <p:txBody>
          <a:bodyPr lIns="71302" tIns="35652" rIns="71302" bIns="35652" anchor="b"/>
          <a:lstStyle>
            <a:lvl1pPr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7607" r="6198" b="15967"/>
          <a:stretch/>
        </p:blipFill>
        <p:spPr>
          <a:xfrm>
            <a:off x="685800" y="5214014"/>
            <a:ext cx="1055700" cy="3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2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ubrik 3"/>
          <p:cNvSpPr>
            <a:spLocks noGrp="1"/>
          </p:cNvSpPr>
          <p:nvPr>
            <p:ph type="title" hasCustomPrompt="1"/>
          </p:nvPr>
        </p:nvSpPr>
        <p:spPr>
          <a:xfrm>
            <a:off x="685076" y="832701"/>
            <a:ext cx="7737588" cy="692609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algn="l">
              <a:defRPr sz="28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</p:txBody>
      </p:sp>
      <p:sp>
        <p:nvSpPr>
          <p:cNvPr id="3" name="Platshållare för diagram 2"/>
          <p:cNvSpPr>
            <a:spLocks noGrp="1"/>
          </p:cNvSpPr>
          <p:nvPr>
            <p:ph type="chart" sz="quarter" idx="13"/>
          </p:nvPr>
        </p:nvSpPr>
        <p:spPr>
          <a:xfrm>
            <a:off x="685814" y="1587511"/>
            <a:ext cx="7737475" cy="3268929"/>
          </a:xfrm>
          <a:prstGeom prst="rect">
            <a:avLst/>
          </a:prstGeom>
        </p:spPr>
        <p:txBody>
          <a:bodyPr vert="horz" lIns="71302" tIns="35652" rIns="71302" bIns="35652"/>
          <a:lstStyle>
            <a:lvl1pPr>
              <a:spcBef>
                <a:spcPts val="702"/>
              </a:spcBef>
              <a:defRPr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x-none" dirty="0"/>
              <a:t>Click icon to add chart</a:t>
            </a:r>
            <a:endParaRPr lang="sv-SE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108" y="300844"/>
            <a:ext cx="1431193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2" y="301390"/>
            <a:ext cx="553784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7" y="300840"/>
            <a:ext cx="5836917" cy="221117"/>
          </a:xfrm>
          <a:prstGeom prst="rect">
            <a:avLst/>
          </a:prstGeom>
        </p:spPr>
        <p:txBody>
          <a:bodyPr lIns="71302" tIns="35652" rIns="71302" bIns="35652" anchor="b"/>
          <a:lstStyle>
            <a:lvl1pPr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7607" r="6198" b="15967"/>
          <a:stretch/>
        </p:blipFill>
        <p:spPr>
          <a:xfrm>
            <a:off x="685800" y="5214014"/>
            <a:ext cx="1055700" cy="3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108" y="300844"/>
            <a:ext cx="1431193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2" y="301390"/>
            <a:ext cx="553784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7" y="300840"/>
            <a:ext cx="5836917" cy="221117"/>
          </a:xfrm>
          <a:prstGeom prst="rect">
            <a:avLst/>
          </a:prstGeom>
        </p:spPr>
        <p:txBody>
          <a:bodyPr lIns="71302" tIns="35652" rIns="71302" bIns="35652" anchor="b"/>
          <a:lstStyle>
            <a:lvl1pPr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7607" r="6198" b="15967"/>
          <a:stretch/>
        </p:blipFill>
        <p:spPr>
          <a:xfrm>
            <a:off x="685800" y="5214014"/>
            <a:ext cx="1055700" cy="305509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918111"/>
            <a:ext cx="3753000" cy="3956844"/>
          </a:xfrm>
          <a:prstGeom prst="rect">
            <a:avLst/>
          </a:prstGeom>
        </p:spPr>
        <p:txBody>
          <a:bodyPr lIns="71302" tIns="35652" rIns="71302" bIns="35652"/>
          <a:lstStyle>
            <a:lvl1pPr>
              <a:defRPr sz="1900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 sz="2200">
                <a:latin typeface="Calibri"/>
              </a:defRPr>
            </a:lvl3pPr>
            <a:lvl4pPr>
              <a:defRPr sz="2200">
                <a:latin typeface="Calibri"/>
              </a:defRPr>
            </a:lvl4pPr>
            <a:lvl5pPr>
              <a:defRPr sz="2200">
                <a:latin typeface="Calibri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05" y="918111"/>
            <a:ext cx="3753000" cy="3956844"/>
          </a:xfrm>
          <a:prstGeom prst="rect">
            <a:avLst/>
          </a:prstGeom>
        </p:spPr>
        <p:txBody>
          <a:bodyPr lIns="71302" tIns="35652" rIns="71302" bIns="35652"/>
          <a:lstStyle>
            <a:lvl1pPr marL="267382" indent="-267382">
              <a:defRPr lang="sv-SE" sz="1900" kern="1200" dirty="0" smtClean="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>
              <a:defRPr>
                <a:latin typeface="Calibri"/>
              </a:defRPr>
            </a:lvl2pPr>
            <a:lvl3pPr>
              <a:defRPr sz="2200">
                <a:latin typeface="Calibri"/>
              </a:defRPr>
            </a:lvl3pPr>
            <a:lvl4pPr>
              <a:defRPr sz="2200">
                <a:latin typeface="Calibri"/>
              </a:defRPr>
            </a:lvl4pPr>
            <a:lvl5pPr>
              <a:defRPr sz="2200">
                <a:latin typeface="Calibri"/>
              </a:defRPr>
            </a:lvl5pPr>
          </a:lstStyle>
          <a:p>
            <a:pPr marL="267382" lvl="0" indent="-267382" algn="l" defTabSz="356508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format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0727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i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/>
          <p:cNvCxnSpPr/>
          <p:nvPr userDrawn="1"/>
        </p:nvCxnSpPr>
        <p:spPr>
          <a:xfrm>
            <a:off x="678474" y="5100509"/>
            <a:ext cx="7744205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662108" y="300844"/>
            <a:ext cx="1431193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 cap="all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962262" y="301390"/>
            <a:ext cx="553784" cy="220571"/>
          </a:xfrm>
          <a:prstGeom prst="rect">
            <a:avLst/>
          </a:prstGeom>
        </p:spPr>
        <p:txBody>
          <a:bodyPr lIns="71302" tIns="35652" rIns="71302" bIns="35652"/>
          <a:lstStyle>
            <a:lvl1pPr algn="r"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fld id="{80A4C9D9-979F-D94A-9054-C3B7EAD37A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93367" y="300840"/>
            <a:ext cx="5836917" cy="221117"/>
          </a:xfrm>
          <a:prstGeom prst="rect">
            <a:avLst/>
          </a:prstGeom>
        </p:spPr>
        <p:txBody>
          <a:bodyPr lIns="71302" tIns="35652" rIns="71302" bIns="35652" anchor="b"/>
          <a:lstStyle>
            <a:lvl1pPr>
              <a:defRPr sz="900" b="0" i="0"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" t="17607" r="6198" b="15967"/>
          <a:stretch/>
        </p:blipFill>
        <p:spPr>
          <a:xfrm>
            <a:off x="685800" y="5214014"/>
            <a:ext cx="1055700" cy="305509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3" hasCustomPrompt="1"/>
          </p:nvPr>
        </p:nvSpPr>
        <p:spPr>
          <a:xfrm>
            <a:off x="668230" y="986896"/>
            <a:ext cx="7684019" cy="3937000"/>
          </a:xfrm>
          <a:prstGeom prst="rect">
            <a:avLst/>
          </a:prstGeom>
        </p:spPr>
        <p:txBody>
          <a:bodyPr lIns="71302" tIns="35652" rIns="71302" bIns="35652"/>
          <a:lstStyle>
            <a:lvl1pPr>
              <a:defRPr>
                <a:latin typeface="KorolevLiU Medium"/>
              </a:defRPr>
            </a:lvl1pPr>
          </a:lstStyle>
          <a:p>
            <a:r>
              <a:rPr lang="sv-SE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76633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1818151" y="3058383"/>
            <a:ext cx="5527211" cy="410555"/>
          </a:xfrm>
          <a:prstGeom prst="rect">
            <a:avLst/>
          </a:prstGeom>
          <a:noFill/>
        </p:spPr>
        <p:txBody>
          <a:bodyPr wrap="square" lIns="71302" tIns="35652" rIns="71302" bIns="35652" rtlCol="0">
            <a:spAutoFit/>
          </a:bodyPr>
          <a:lstStyle/>
          <a:p>
            <a:pPr algn="ctr"/>
            <a:r>
              <a:rPr lang="sv-SE" sz="2200" b="0" i="0" dirty="0" err="1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2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512094"/>
            <a:ext cx="6651538" cy="1025260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1818151" y="3058383"/>
            <a:ext cx="5527211" cy="410555"/>
          </a:xfrm>
          <a:prstGeom prst="rect">
            <a:avLst/>
          </a:prstGeom>
          <a:noFill/>
        </p:spPr>
        <p:txBody>
          <a:bodyPr wrap="square" lIns="71302" tIns="35652" rIns="71302" bIns="35652" rtlCol="0">
            <a:spAutoFit/>
          </a:bodyPr>
          <a:lstStyle/>
          <a:p>
            <a:pPr algn="ctr"/>
            <a:r>
              <a:rPr lang="sv-SE" sz="2200" b="0" i="0" dirty="0" err="1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2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512094"/>
            <a:ext cx="6651538" cy="1025260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urqoise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1818151" y="3058383"/>
            <a:ext cx="5527211" cy="410555"/>
          </a:xfrm>
          <a:prstGeom prst="rect">
            <a:avLst/>
          </a:prstGeom>
          <a:noFill/>
        </p:spPr>
        <p:txBody>
          <a:bodyPr wrap="square" lIns="71302" tIns="35652" rIns="71302" bIns="35652" rtlCol="0">
            <a:spAutoFit/>
          </a:bodyPr>
          <a:lstStyle/>
          <a:p>
            <a:pPr algn="ctr"/>
            <a:r>
              <a:rPr lang="sv-SE" sz="2200" b="0" i="0" dirty="0" err="1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2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7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512094"/>
            <a:ext cx="6651538" cy="1025260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1818151" y="3058383"/>
            <a:ext cx="5527211" cy="410555"/>
          </a:xfrm>
          <a:prstGeom prst="rect">
            <a:avLst/>
          </a:prstGeom>
          <a:noFill/>
        </p:spPr>
        <p:txBody>
          <a:bodyPr wrap="square" lIns="71302" tIns="35652" rIns="71302" bIns="35652" rtlCol="0">
            <a:spAutoFit/>
          </a:bodyPr>
          <a:lstStyle/>
          <a:p>
            <a:pPr algn="ctr"/>
            <a:r>
              <a:rPr lang="sv-SE" sz="2200" b="0" i="0" dirty="0" err="1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2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512094"/>
            <a:ext cx="6651538" cy="1025260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Turqoise">
    <p:bg>
      <p:bgPr>
        <a:solidFill>
          <a:srgbClr val="17C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156314" y="1510766"/>
            <a:ext cx="7216175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47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6314" y="2911638"/>
            <a:ext cx="7216175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2" y="4941479"/>
            <a:ext cx="1695112" cy="4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40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 userDrawn="1"/>
        </p:nvSpPr>
        <p:spPr>
          <a:xfrm>
            <a:off x="1818151" y="3058383"/>
            <a:ext cx="5527211" cy="410555"/>
          </a:xfrm>
          <a:prstGeom prst="rect">
            <a:avLst/>
          </a:prstGeom>
          <a:noFill/>
        </p:spPr>
        <p:txBody>
          <a:bodyPr wrap="square" lIns="71302" tIns="35652" rIns="71302" bIns="35652" rtlCol="0">
            <a:spAutoFit/>
          </a:bodyPr>
          <a:lstStyle/>
          <a:p>
            <a:pPr algn="ctr"/>
            <a:r>
              <a:rPr lang="sv-SE" sz="2200" b="0" i="0" dirty="0" err="1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2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512094"/>
            <a:ext cx="6651538" cy="1025260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55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 userDrawn="1"/>
        </p:nvSpPr>
        <p:spPr>
          <a:xfrm>
            <a:off x="1818151" y="3058383"/>
            <a:ext cx="5527211" cy="410555"/>
          </a:xfrm>
          <a:prstGeom prst="rect">
            <a:avLst/>
          </a:prstGeom>
          <a:noFill/>
        </p:spPr>
        <p:txBody>
          <a:bodyPr wrap="square" lIns="71302" tIns="35652" rIns="71302" bIns="35652" rtlCol="0">
            <a:spAutoFit/>
          </a:bodyPr>
          <a:lstStyle/>
          <a:p>
            <a:pPr algn="ctr"/>
            <a:r>
              <a:rPr lang="sv-SE" sz="2200" b="0" i="0" dirty="0" err="1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rPr>
              <a:t>www.liu.se</a:t>
            </a:r>
            <a:endParaRPr lang="sv-SE" sz="2200" b="0" i="0" dirty="0">
              <a:solidFill>
                <a:schemeClr val="bg1"/>
              </a:solidFill>
              <a:latin typeface="KorolevLiU Medium" charset="0"/>
              <a:ea typeface="KorolevLiU Medium" charset="0"/>
              <a:cs typeface="KorolevLiU Medium" charset="0"/>
            </a:endParaRPr>
          </a:p>
        </p:txBody>
      </p:sp>
      <p:sp>
        <p:nvSpPr>
          <p:cNvPr id="8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320801" y="1512094"/>
            <a:ext cx="6651538" cy="1025260"/>
          </a:xfrm>
          <a:prstGeom prst="rect">
            <a:avLst/>
          </a:prstGeom>
        </p:spPr>
        <p:txBody>
          <a:bodyPr vert="horz" lIns="71302" tIns="35652" rIns="71302" bIns="35652">
            <a:normAutofit/>
          </a:bodyPr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/>
              <a:t>Text/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lecturer</a:t>
            </a:r>
            <a:endParaRPr lang="sv-SE" dirty="0"/>
          </a:p>
          <a:p>
            <a:r>
              <a:rPr lang="sv-SE" dirty="0"/>
              <a:t>Contact information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Turqoise (dark)">
    <p:bg>
      <p:bgPr>
        <a:solidFill>
          <a:srgbClr val="009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156314" y="1510766"/>
            <a:ext cx="7216175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47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6314" y="2911638"/>
            <a:ext cx="7216175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2" y="4941479"/>
            <a:ext cx="1695112" cy="4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Green">
    <p:bg>
      <p:bgPr>
        <a:solidFill>
          <a:srgbClr val="00C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156314" y="1510766"/>
            <a:ext cx="7216175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47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6314" y="2911638"/>
            <a:ext cx="7216175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Green (dark)">
    <p:bg>
      <p:bgPr>
        <a:solidFill>
          <a:srgbClr val="3BA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1156314" y="1510766"/>
            <a:ext cx="7216175" cy="1225021"/>
          </a:xfrm>
          <a:prstGeom prst="rect">
            <a:avLst/>
          </a:prstGeom>
        </p:spPr>
        <p:txBody>
          <a:bodyPr lIns="71302" tIns="35652" rIns="71302" bIns="35652" anchor="b">
            <a:normAutofit/>
          </a:bodyPr>
          <a:lstStyle>
            <a:lvl1pPr algn="l">
              <a:defRPr sz="4700" b="0" i="0">
                <a:solidFill>
                  <a:srgbClr val="FFFFFF"/>
                </a:solidFill>
                <a:latin typeface="KorolevLiU Medium" charset="0"/>
                <a:ea typeface="KorolevLiU Medium" charset="0"/>
                <a:cs typeface="KorolevLiU Medium" charset="0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presentation</a:t>
            </a:r>
          </a:p>
        </p:txBody>
      </p:sp>
      <p:sp>
        <p:nvSpPr>
          <p:cNvPr id="12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6314" y="2911638"/>
            <a:ext cx="7216175" cy="979413"/>
          </a:xfrm>
          <a:prstGeom prst="rect">
            <a:avLst/>
          </a:prstGeom>
        </p:spPr>
        <p:txBody>
          <a:bodyPr lIns="71302" tIns="35652" rIns="71302" bIns="35652">
            <a:normAutofit/>
          </a:bodyPr>
          <a:lstStyle>
            <a:lvl1pPr marL="0" indent="0" algn="l">
              <a:buNone/>
              <a:defRPr sz="2200" b="1" i="0">
                <a:solidFill>
                  <a:srgbClr val="FFFFFF"/>
                </a:solidFill>
                <a:latin typeface="KorolevLiU" charset="0"/>
                <a:ea typeface="KorolevLiU" charset="0"/>
                <a:cs typeface="KorolevLiU" charset="0"/>
              </a:defRPr>
            </a:lvl1pPr>
            <a:lvl2pPr marL="35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5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Lecturer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6786" r="5791" b="15147"/>
          <a:stretch/>
        </p:blipFill>
        <p:spPr>
          <a:xfrm>
            <a:off x="399600" y="4941007"/>
            <a:ext cx="1695600" cy="5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4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blue">
    <p:bg>
      <p:bgPr>
        <a:solidFill>
          <a:srgbClr val="00B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08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blue (dark)">
    <p:bg>
      <p:bgPr>
        <a:solidFill>
          <a:srgbClr val="009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4" r:id="rId3"/>
    <p:sldLayoutId id="2147483678" r:id="rId4"/>
    <p:sldLayoutId id="2147483665" r:id="rId5"/>
    <p:sldLayoutId id="2147483681" r:id="rId6"/>
    <p:sldLayoutId id="2147483668" r:id="rId7"/>
    <p:sldLayoutId id="2147483669" r:id="rId8"/>
    <p:sldLayoutId id="2147483688" r:id="rId9"/>
    <p:sldLayoutId id="2147483670" r:id="rId10"/>
    <p:sldLayoutId id="2147483689" r:id="rId11"/>
    <p:sldLayoutId id="2147483671" r:id="rId12"/>
    <p:sldLayoutId id="2147483690" r:id="rId13"/>
    <p:sldLayoutId id="2147483674" r:id="rId14"/>
    <p:sldLayoutId id="2147483682" r:id="rId15"/>
    <p:sldLayoutId id="2147483675" r:id="rId16"/>
    <p:sldLayoutId id="2147483684" r:id="rId17"/>
    <p:sldLayoutId id="2147483676" r:id="rId18"/>
    <p:sldLayoutId id="2147483686" r:id="rId19"/>
    <p:sldLayoutId id="2147483673" r:id="rId20"/>
    <p:sldLayoutId id="2147483660" r:id="rId21"/>
    <p:sldLayoutId id="2147483661" r:id="rId22"/>
    <p:sldLayoutId id="2147483663" r:id="rId23"/>
    <p:sldLayoutId id="2147483706" r:id="rId24"/>
    <p:sldLayoutId id="2147483707" r:id="rId25"/>
    <p:sldLayoutId id="2147483662" r:id="rId26"/>
    <p:sldLayoutId id="2147483691" r:id="rId27"/>
    <p:sldLayoutId id="2147483666" r:id="rId28"/>
    <p:sldLayoutId id="2147483692" r:id="rId29"/>
    <p:sldLayoutId id="2147483667" r:id="rId30"/>
    <p:sldLayoutId id="2147483693" r:id="rId31"/>
  </p:sldLayoutIdLst>
  <p:hf hdr="0" ftr="0" dt="0"/>
  <p:txStyles>
    <p:titleStyle>
      <a:lvl1pPr algn="ctr" defTabSz="356508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82" indent="-267382" algn="l" defTabSz="356508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329" indent="-222819" algn="l" defTabSz="35650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272" indent="-178255" algn="l" defTabSz="356508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7781" indent="-178255" algn="l" defTabSz="35650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293" indent="-178255" algn="l" defTabSz="356508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0801" indent="-178255" algn="l" defTabSz="35650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311" indent="-178255" algn="l" defTabSz="35650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3818" indent="-178255" algn="l" defTabSz="35650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329" indent="-178255" algn="l" defTabSz="35650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08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3018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528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038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546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056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95563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074" algn="l" defTabSz="35650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156314" y="1280126"/>
            <a:ext cx="7216175" cy="189059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sv-SE" sz="4400" dirty="0" smtClean="0"/>
              <a:t>My Experiences in WARA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(WASP Research Arenas)</a:t>
            </a:r>
            <a:endParaRPr lang="sv-SE" sz="32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156314" y="3053862"/>
            <a:ext cx="7216175" cy="134229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sv-SE" sz="3900" dirty="0" smtClean="0"/>
              <a:t>Olov </a:t>
            </a:r>
            <a:r>
              <a:rPr lang="sv-SE" sz="3900" dirty="0"/>
              <a:t>Andersson – Batch1 AS Student</a:t>
            </a:r>
            <a:endParaRPr lang="sv-SE" sz="3900" dirty="0" smtClean="0"/>
          </a:p>
          <a:p>
            <a:pPr algn="ctr"/>
            <a:r>
              <a:rPr lang="sv-SE" dirty="0" smtClean="0"/>
              <a:t>Artificial </a:t>
            </a:r>
            <a:r>
              <a:rPr lang="sv-SE" dirty="0"/>
              <a:t>Intelligence and Integrated Computer Systems</a:t>
            </a:r>
          </a:p>
          <a:p>
            <a:pPr algn="ctr"/>
            <a:r>
              <a:rPr lang="sv-SE" dirty="0"/>
              <a:t>Department of Computer and Information Science</a:t>
            </a:r>
          </a:p>
          <a:p>
            <a:pPr algn="ctr"/>
            <a:r>
              <a:rPr lang="sv-SE" dirty="0"/>
              <a:t>Linköping University</a:t>
            </a:r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092" y="1159555"/>
            <a:ext cx="5441098" cy="3765081"/>
          </a:xfrm>
        </p:spPr>
        <p:txBody>
          <a:bodyPr/>
          <a:lstStyle/>
          <a:p>
            <a:r>
              <a:rPr lang="en-US" dirty="0"/>
              <a:t>Learn safe decision-making for </a:t>
            </a:r>
            <a:r>
              <a:rPr lang="en-US" b="1" dirty="0"/>
              <a:t>real-world robots</a:t>
            </a:r>
            <a:endParaRPr lang="en-US" dirty="0"/>
          </a:p>
          <a:p>
            <a:pPr lvl="1"/>
            <a:r>
              <a:rPr lang="en-US" dirty="0"/>
              <a:t>Using techniques both from </a:t>
            </a:r>
            <a:r>
              <a:rPr lang="en-US" dirty="0" err="1" smtClean="0"/>
              <a:t>mahine</a:t>
            </a:r>
            <a:r>
              <a:rPr lang="en-US" dirty="0" smtClean="0"/>
              <a:t> learning </a:t>
            </a:r>
            <a:r>
              <a:rPr lang="en-US" dirty="0"/>
              <a:t>and optimization-based control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Computational </a:t>
            </a:r>
            <a:r>
              <a:rPr lang="en-US" b="1" dirty="0" smtClean="0">
                <a:solidFill>
                  <a:srgbClr val="008000"/>
                </a:solidFill>
              </a:rPr>
              <a:t>limitations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prstClr val="black"/>
                </a:solidFill>
              </a:rPr>
              <a:t>My Research Focus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Learning </a:t>
            </a:r>
            <a:r>
              <a:rPr lang="en-US" sz="2000" dirty="0">
                <a:solidFill>
                  <a:prstClr val="black"/>
                </a:solidFill>
              </a:rPr>
              <a:t>Decision-Making Under Uncertainty for Autonomous Robots</a:t>
            </a:r>
            <a:endParaRPr lang="en-US" dirty="0"/>
          </a:p>
        </p:txBody>
      </p:sp>
      <p:pic>
        <p:nvPicPr>
          <p:cNvPr id="7" name="Picture 6" descr="Screen Shot 2017-04-26 at 22.5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12" y="2388397"/>
            <a:ext cx="3879266" cy="153845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10</a:t>
            </a:fld>
            <a:endParaRPr lang="sv-SE" dirty="0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1026016" y="3232867"/>
            <a:ext cx="1035716" cy="324656"/>
          </a:xfrm>
          <a:prstGeom prst="bentConnector3">
            <a:avLst>
              <a:gd name="adj1" fmla="val 99857"/>
            </a:avLst>
          </a:prstGeom>
          <a:ln>
            <a:solidFill>
              <a:srgbClr val="008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08512" y="3177297"/>
            <a:ext cx="3879266" cy="80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37" y="1054900"/>
            <a:ext cx="2677014" cy="35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092" y="1159555"/>
            <a:ext cx="5441098" cy="3765081"/>
          </a:xfrm>
        </p:spPr>
        <p:txBody>
          <a:bodyPr/>
          <a:lstStyle/>
          <a:p>
            <a:r>
              <a:rPr lang="en-US" dirty="0"/>
              <a:t>Learn safe decision-making for </a:t>
            </a:r>
            <a:r>
              <a:rPr lang="en-US" b="1" dirty="0"/>
              <a:t>real-world robots</a:t>
            </a:r>
            <a:endParaRPr lang="en-US" dirty="0"/>
          </a:p>
          <a:p>
            <a:pPr lvl="1"/>
            <a:r>
              <a:rPr lang="en-US" dirty="0"/>
              <a:t>Using techniques both from </a:t>
            </a:r>
            <a:r>
              <a:rPr lang="en-US" dirty="0" smtClean="0"/>
              <a:t>machine learning </a:t>
            </a:r>
            <a:r>
              <a:rPr lang="en-US" dirty="0"/>
              <a:t>and optimization-based control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Computational limitations</a:t>
            </a:r>
            <a:r>
              <a:rPr lang="en-US" b="1" dirty="0"/>
              <a:t> </a:t>
            </a:r>
            <a:r>
              <a:rPr lang="en-US" b="1" i="1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safety constraints</a:t>
            </a:r>
            <a:r>
              <a:rPr lang="en-US" b="1" dirty="0"/>
              <a:t> </a:t>
            </a:r>
            <a:r>
              <a:rPr lang="en-US" dirty="0"/>
              <a:t>of real robot platforms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solidFill>
                  <a:prstClr val="black"/>
                </a:solidFill>
              </a:rPr>
              <a:t>My Research Focus</a:t>
            </a: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Learning </a:t>
            </a:r>
            <a:r>
              <a:rPr lang="en-US" sz="2000" dirty="0">
                <a:solidFill>
                  <a:prstClr val="black"/>
                </a:solidFill>
              </a:rPr>
              <a:t>Decision-Making Under Uncertainty for Autonomous Robots</a:t>
            </a:r>
            <a:endParaRPr lang="en-US" dirty="0"/>
          </a:p>
        </p:txBody>
      </p:sp>
      <p:pic>
        <p:nvPicPr>
          <p:cNvPr id="7" name="Picture 6" descr="Screen Shot 2017-04-26 at 22.5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12" y="2388397"/>
            <a:ext cx="3879266" cy="153845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11</a:t>
            </a:fld>
            <a:endParaRPr lang="sv-SE" dirty="0"/>
          </a:p>
        </p:txBody>
      </p:sp>
      <p:cxnSp>
        <p:nvCxnSpPr>
          <p:cNvPr id="9" name="Elbow Connector 8"/>
          <p:cNvCxnSpPr/>
          <p:nvPr/>
        </p:nvCxnSpPr>
        <p:spPr>
          <a:xfrm rot="5400000" flipH="1" flipV="1">
            <a:off x="1026016" y="3232867"/>
            <a:ext cx="1035716" cy="324656"/>
          </a:xfrm>
          <a:prstGeom prst="bentConnector3">
            <a:avLst>
              <a:gd name="adj1" fmla="val 99857"/>
            </a:avLst>
          </a:prstGeom>
          <a:ln>
            <a:solidFill>
              <a:srgbClr val="008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5627255" y="3832957"/>
            <a:ext cx="428396" cy="318379"/>
          </a:xfrm>
          <a:prstGeom prst="bentConnector3">
            <a:avLst>
              <a:gd name="adj1" fmla="val 102123"/>
            </a:avLst>
          </a:prstGeom>
          <a:ln>
            <a:solidFill>
              <a:srgbClr val="0000FF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37" y="1054900"/>
            <a:ext cx="2677014" cy="35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Demo: Obstacle Avoidance under Uncertainty 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Problem:</a:t>
            </a:r>
            <a:br>
              <a:rPr lang="sv-SE" dirty="0" smtClean="0"/>
            </a:br>
            <a:r>
              <a:rPr lang="sv-SE" dirty="0" smtClean="0"/>
              <a:t>Uncertainty from inexact quadcopter motion, </a:t>
            </a:r>
            <a:br>
              <a:rPr lang="sv-SE" dirty="0" smtClean="0"/>
            </a:br>
            <a:r>
              <a:rPr lang="sv-SE" dirty="0" smtClean="0"/>
              <a:t>obstacle sensing, and </a:t>
            </a:r>
            <a:r>
              <a:rPr lang="sv-SE" i="1" dirty="0" smtClean="0"/>
              <a:t>obstacle motion </a:t>
            </a:r>
            <a:r>
              <a:rPr lang="sv-SE" dirty="0" smtClean="0"/>
              <a:t>(people) </a:t>
            </a:r>
          </a:p>
          <a:p>
            <a:r>
              <a:rPr lang="sv-SE" dirty="0" smtClean="0"/>
              <a:t>Method: </a:t>
            </a:r>
            <a:br>
              <a:rPr lang="sv-SE" dirty="0" smtClean="0"/>
            </a:br>
            <a:r>
              <a:rPr lang="sv-SE" dirty="0" smtClean="0"/>
              <a:t>Learning </a:t>
            </a:r>
            <a:r>
              <a:rPr lang="sv-SE" i="1" dirty="0" smtClean="0"/>
              <a:t>risk-adjustment</a:t>
            </a:r>
            <a:r>
              <a:rPr lang="sv-SE" dirty="0" smtClean="0"/>
              <a:t> for </a:t>
            </a:r>
            <a:r>
              <a:rPr lang="sv-SE" i="1" dirty="0" smtClean="0"/>
              <a:t>deterministic </a:t>
            </a:r>
            <a:r>
              <a:rPr lang="sv-SE" dirty="0" smtClean="0"/>
              <a:t>MPC </a:t>
            </a:r>
            <a:br>
              <a:rPr lang="sv-SE" dirty="0" smtClean="0"/>
            </a:br>
            <a:r>
              <a:rPr lang="sv-SE" dirty="0" smtClean="0"/>
              <a:t>such that safety constraints hold under uncertainty.</a:t>
            </a:r>
          </a:p>
          <a:p>
            <a:pPr lvl="1"/>
            <a:r>
              <a:rPr lang="sv-SE" dirty="0" smtClean="0"/>
              <a:t>Basically: MPC + constrained policy search</a:t>
            </a:r>
          </a:p>
          <a:p>
            <a:r>
              <a:rPr lang="sv-SE" dirty="0" smtClean="0"/>
              <a:t>Showcased with the MPC and Gaussian process</a:t>
            </a:r>
            <a:br>
              <a:rPr lang="sv-SE" dirty="0" smtClean="0"/>
            </a:br>
            <a:r>
              <a:rPr lang="sv-SE" dirty="0" smtClean="0"/>
              <a:t>safety optimization running </a:t>
            </a:r>
            <a:r>
              <a:rPr lang="sv-SE" b="1" dirty="0" smtClean="0"/>
              <a:t>live in real-time</a:t>
            </a:r>
          </a:p>
          <a:p>
            <a:pPr lvl="1"/>
            <a:r>
              <a:rPr lang="sv-SE" dirty="0" smtClean="0"/>
              <a:t>Obstacles: Trees, me.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12</a:t>
            </a:fld>
            <a:endParaRPr lang="sv-SE" dirty="0"/>
          </a:p>
        </p:txBody>
      </p:sp>
      <p:pic>
        <p:nvPicPr>
          <p:cNvPr id="5" name="Picture 4" descr="warehouse1_with_areas_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36" y="1054901"/>
            <a:ext cx="2347110" cy="2103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67" y="3157912"/>
            <a:ext cx="2343479" cy="17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Result: Good PR in Reporting From the Event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84" y="1115801"/>
            <a:ext cx="3353103" cy="38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What Can WARA Do For Us?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/>
                </a:solidFill>
              </a:rPr>
              <a:t>Test your theory in the real-world and collect data for papers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You can learn a lot talking to the partners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Identify new research problems/data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Learn practical skills attractive to applied R&amp;D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Good showcase for your research career</a:t>
            </a:r>
          </a:p>
          <a:p>
            <a:r>
              <a:rPr lang="sv-SE" dirty="0"/>
              <a:t>Advice: </a:t>
            </a:r>
            <a:r>
              <a:rPr lang="sv-SE" dirty="0" smtClean="0"/>
              <a:t>Demonstrating </a:t>
            </a:r>
            <a:r>
              <a:rPr lang="sv-SE" i="1" dirty="0" smtClean="0"/>
              <a:t>is hard work</a:t>
            </a:r>
            <a:r>
              <a:rPr lang="sv-SE" dirty="0" smtClean="0"/>
              <a:t> but fun – push your limits</a:t>
            </a:r>
          </a:p>
          <a:p>
            <a:pPr lvl="1"/>
            <a:r>
              <a:rPr lang="sv-SE" dirty="0" smtClean="0"/>
              <a:t>Can participate just to collect e.g. sensor data</a:t>
            </a:r>
          </a:p>
          <a:p>
            <a:pPr lvl="1"/>
            <a:r>
              <a:rPr lang="sv-SE" dirty="0" smtClean="0"/>
              <a:t>Partner with somebody with application experience</a:t>
            </a:r>
          </a:p>
          <a:p>
            <a:pPr lvl="2"/>
            <a:r>
              <a:rPr lang="sv-SE" dirty="0" smtClean="0"/>
              <a:t>Mind the theory-application gap, but it is also an opportunity</a:t>
            </a:r>
            <a:endParaRPr lang="sv-SE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82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Thank You For Listening!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15</a:t>
            </a:fld>
            <a:endParaRPr lang="sv-SE" dirty="0"/>
          </a:p>
        </p:txBody>
      </p:sp>
      <p:pic>
        <p:nvPicPr>
          <p:cNvPr id="5" name="Picture 4" descr="A picture containing indoor, table, curtain, floor&#10;&#10;Description automatically generated">
            <a:extLst>
              <a:ext uri="{FF2B5EF4-FFF2-40B4-BE49-F238E27FC236}">
                <a16:creationId xmlns:a16="http://schemas.microsoft.com/office/drawing/2014/main" xmlns="" id="{40E63AED-39A9-4B30-BFB1-29503254B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55" b="-29455"/>
          <a:stretch/>
        </p:blipFill>
        <p:spPr>
          <a:xfrm>
            <a:off x="1429789" y="1221971"/>
            <a:ext cx="6069361" cy="455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Context of This Talk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For those of you that don’t know, WARA are arenas in WASP where you can demonstrate your research on </a:t>
            </a:r>
            <a:r>
              <a:rPr lang="sv-SE" b="1" dirty="0" smtClean="0"/>
              <a:t>real autonomous systems</a:t>
            </a:r>
          </a:p>
          <a:p>
            <a:pPr lvl="1"/>
            <a:r>
              <a:rPr lang="sv-SE" dirty="0" smtClean="0"/>
              <a:t>Prof. Bo </a:t>
            </a:r>
            <a:r>
              <a:rPr lang="sv-SE" dirty="0"/>
              <a:t>Wahlberg &amp; Jesper Tordenlid will give a general </a:t>
            </a:r>
            <a:r>
              <a:rPr lang="sv-SE" dirty="0" smtClean="0"/>
              <a:t>talk about </a:t>
            </a:r>
            <a:r>
              <a:rPr lang="sv-SE" dirty="0"/>
              <a:t>WARA tomorrow at 11:15</a:t>
            </a:r>
          </a:p>
          <a:p>
            <a:r>
              <a:rPr lang="sv-SE" dirty="0" smtClean="0"/>
              <a:t>I </a:t>
            </a:r>
            <a:r>
              <a:rPr lang="sv-SE" dirty="0"/>
              <a:t>was asked to talk briefly about my </a:t>
            </a:r>
            <a:r>
              <a:rPr lang="sv-SE" dirty="0" smtClean="0"/>
              <a:t>experiences in WARA</a:t>
            </a:r>
          </a:p>
          <a:p>
            <a:r>
              <a:rPr lang="sv-SE" dirty="0" smtClean="0"/>
              <a:t>Bio:</a:t>
            </a:r>
            <a:endParaRPr lang="sv-SE" dirty="0"/>
          </a:p>
          <a:p>
            <a:pPr lvl="1"/>
            <a:r>
              <a:rPr lang="sv-SE" dirty="0" smtClean="0"/>
              <a:t>WASP AS Batch1 student, </a:t>
            </a:r>
            <a:r>
              <a:rPr lang="sv-SE" dirty="0" smtClean="0"/>
              <a:t>close to defending my </a:t>
            </a:r>
            <a:r>
              <a:rPr lang="sv-SE" dirty="0" smtClean="0"/>
              <a:t>thesis</a:t>
            </a:r>
          </a:p>
          <a:p>
            <a:pPr lvl="1"/>
            <a:r>
              <a:rPr lang="sv-SE" dirty="0" smtClean="0"/>
              <a:t>Demoed with a real robot (quadcopter) last year</a:t>
            </a:r>
          </a:p>
          <a:p>
            <a:pPr lvl="1"/>
            <a:r>
              <a:rPr lang="sv-SE" dirty="0"/>
              <a:t>This is </a:t>
            </a:r>
            <a:r>
              <a:rPr lang="sv-SE" dirty="0" smtClean="0"/>
              <a:t>all my </a:t>
            </a:r>
            <a:r>
              <a:rPr lang="sv-SE" dirty="0"/>
              <a:t>personal </a:t>
            </a:r>
            <a:r>
              <a:rPr lang="sv-SE" dirty="0" smtClean="0"/>
              <a:t>views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What Can WARA Do For Us?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Test your theory in the real-world and collect data for papers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You can learn a lot talking to the partners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Identify new research problems/data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Learn practical skills attractive to applied R&amp;D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Good showcase for your research career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Advice: Demonstrating </a:t>
            </a:r>
            <a:r>
              <a:rPr lang="sv-SE" i="1" dirty="0">
                <a:solidFill>
                  <a:schemeClr val="bg2"/>
                </a:solidFill>
              </a:rPr>
              <a:t>is hard work</a:t>
            </a:r>
            <a:r>
              <a:rPr lang="sv-SE" dirty="0">
                <a:solidFill>
                  <a:schemeClr val="bg2"/>
                </a:solidFill>
              </a:rPr>
              <a:t> but fun – push your limits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Can participate just to collect e.g. sensor data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Partner with somebody with application experience</a:t>
            </a:r>
          </a:p>
          <a:p>
            <a:pPr lvl="2"/>
            <a:r>
              <a:rPr lang="sv-SE" dirty="0" smtClean="0">
                <a:solidFill>
                  <a:schemeClr val="bg2"/>
                </a:solidFill>
              </a:rPr>
              <a:t>Mind the theory-application gap, but it is also an opportunity</a:t>
            </a:r>
            <a:endParaRPr lang="sv-SE" dirty="0">
              <a:solidFill>
                <a:schemeClr val="bg2"/>
              </a:solidFill>
            </a:endParaRPr>
          </a:p>
          <a:p>
            <a:endParaRPr lang="sv-SE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7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What Can WARA Do For Us?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/>
                </a:solidFill>
              </a:rPr>
              <a:t>Test your theory in the real-world and collect data for papers</a:t>
            </a:r>
          </a:p>
          <a:p>
            <a:r>
              <a:rPr lang="sv-SE" dirty="0" smtClean="0"/>
              <a:t>You can learn a lot talking to the partners</a:t>
            </a:r>
          </a:p>
          <a:p>
            <a:pPr lvl="1"/>
            <a:r>
              <a:rPr lang="sv-SE" dirty="0" smtClean="0"/>
              <a:t>Identify </a:t>
            </a:r>
            <a:r>
              <a:rPr lang="sv-SE" i="1" dirty="0" smtClean="0"/>
              <a:t>new</a:t>
            </a:r>
            <a:r>
              <a:rPr lang="sv-SE" dirty="0" smtClean="0"/>
              <a:t> research problems/data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Learn practical skills attractive to applied R&amp;D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Good showcase for your research career</a:t>
            </a:r>
          </a:p>
          <a:p>
            <a:r>
              <a:rPr lang="sv-SE" dirty="0">
                <a:solidFill>
                  <a:schemeClr val="bg2"/>
                </a:solidFill>
              </a:rPr>
              <a:t>Advice: Demonstrating </a:t>
            </a:r>
            <a:r>
              <a:rPr lang="sv-SE" i="1" dirty="0">
                <a:solidFill>
                  <a:schemeClr val="bg2"/>
                </a:solidFill>
              </a:rPr>
              <a:t>is hard work</a:t>
            </a:r>
            <a:r>
              <a:rPr lang="sv-SE" dirty="0">
                <a:solidFill>
                  <a:schemeClr val="bg2"/>
                </a:solidFill>
              </a:rPr>
              <a:t> but fun – push your limits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Can participate just to collect e.g. sensor data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Partner with somebody with application experience</a:t>
            </a:r>
          </a:p>
          <a:p>
            <a:pPr lvl="2"/>
            <a:r>
              <a:rPr lang="sv-SE" dirty="0" smtClean="0">
                <a:solidFill>
                  <a:schemeClr val="bg2"/>
                </a:solidFill>
              </a:rPr>
              <a:t>Mind the theory-application gap, but it is also an opportunity</a:t>
            </a:r>
            <a:endParaRPr lang="sv-SE" dirty="0">
              <a:solidFill>
                <a:schemeClr val="bg2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48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What Can WARA Do For Us?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/>
                </a:solidFill>
              </a:rPr>
              <a:t>Test your theory in the real-world and collect data for papers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You can learn a lot talking to the partners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Identify new research problems/data</a:t>
            </a:r>
          </a:p>
          <a:p>
            <a:r>
              <a:rPr lang="sv-SE" dirty="0" smtClean="0"/>
              <a:t>Learn practical skills attractive to applied R&amp;D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Good showcase for your research career</a:t>
            </a:r>
          </a:p>
          <a:p>
            <a:r>
              <a:rPr lang="sv-SE" dirty="0">
                <a:solidFill>
                  <a:schemeClr val="bg2"/>
                </a:solidFill>
              </a:rPr>
              <a:t>Advice: Demonstrating </a:t>
            </a:r>
            <a:r>
              <a:rPr lang="sv-SE" i="1" dirty="0">
                <a:solidFill>
                  <a:schemeClr val="bg2"/>
                </a:solidFill>
              </a:rPr>
              <a:t>is hard work</a:t>
            </a:r>
            <a:r>
              <a:rPr lang="sv-SE" dirty="0">
                <a:solidFill>
                  <a:schemeClr val="bg2"/>
                </a:solidFill>
              </a:rPr>
              <a:t> but fun – push your limits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Can participate just to collect e.g. sensor data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Partner with somebody with application experience</a:t>
            </a:r>
          </a:p>
          <a:p>
            <a:pPr lvl="2"/>
            <a:r>
              <a:rPr lang="sv-SE" dirty="0" smtClean="0">
                <a:solidFill>
                  <a:schemeClr val="bg2"/>
                </a:solidFill>
              </a:rPr>
              <a:t>Mind the theory-application gap, but it is also an opportunity</a:t>
            </a:r>
            <a:endParaRPr lang="sv-SE" dirty="0">
              <a:solidFill>
                <a:schemeClr val="bg2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83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WARA-PS: Real-world </a:t>
            </a:r>
            <a:r>
              <a:rPr lang="sv-SE" dirty="0" smtClean="0"/>
              <a:t>Autonomous </a:t>
            </a:r>
            <a:r>
              <a:rPr lang="sv-SE" dirty="0" smtClean="0"/>
              <a:t>Systems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Several participants with experience in real-world applications (SAAB Kockums, Ericsson, Axis...)</a:t>
            </a:r>
          </a:p>
          <a:p>
            <a:r>
              <a:rPr lang="sv-SE" dirty="0" smtClean="0"/>
              <a:t>Several different real-world autonomous systems (seafaring, flying and more...) and sensors (camera, stereo, LIDAR...)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Software architectures, in the cloud and on-board, e.g. ROS – Robot Operating System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8" y="2346366"/>
            <a:ext cx="2302930" cy="1538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17" y="2741079"/>
            <a:ext cx="2234580" cy="149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WARA-PS: Workshops </a:t>
            </a:r>
            <a:r>
              <a:rPr lang="sv-SE" dirty="0" smtClean="0"/>
              <a:t>at Gränsö Slott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Workshops and demos at the fancy hotel Gränsö ”palace”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Advice: Take opportunity to </a:t>
            </a:r>
            <a:r>
              <a:rPr lang="sv-SE" dirty="0" smtClean="0"/>
              <a:t>talk to the WARA participants, lots of accumulated real-world experience and potential collaboration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2050" name="Picture 2" descr="https://www.vastervik.com/wp-content/uploads/2018/02/Gr%C3%A4ns%C3%B6-slott_Johnny-Franz%C3%A9n-e1522752149467-336x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14" y="1733813"/>
            <a:ext cx="3467519" cy="21465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asp-sweden.org/custom/uploads/2019/11/32455_WASPVastervik2019094KP1070005MOV18_28_11_29Still001_50045_11-1024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22" y="1714718"/>
            <a:ext cx="3850055" cy="2165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What Can WARA Do For Us?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/>
                </a:solidFill>
              </a:rPr>
              <a:t>Test your theory in the real-world and collect data for papers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You can learn a lot talking to the partners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Identify new research problems/data</a:t>
            </a:r>
          </a:p>
          <a:p>
            <a:r>
              <a:rPr lang="sv-SE" dirty="0" smtClean="0">
                <a:solidFill>
                  <a:schemeClr val="bg2"/>
                </a:solidFill>
              </a:rPr>
              <a:t>Learn practical skills attractive to applied R&amp;D</a:t>
            </a:r>
          </a:p>
          <a:p>
            <a:r>
              <a:rPr lang="sv-SE" dirty="0" smtClean="0"/>
              <a:t>Good showcase for your research career</a:t>
            </a:r>
          </a:p>
          <a:p>
            <a:r>
              <a:rPr lang="sv-SE" dirty="0">
                <a:solidFill>
                  <a:schemeClr val="bg2"/>
                </a:solidFill>
              </a:rPr>
              <a:t>Advice: Demonstrating </a:t>
            </a:r>
            <a:r>
              <a:rPr lang="sv-SE" i="1" dirty="0">
                <a:solidFill>
                  <a:schemeClr val="bg2"/>
                </a:solidFill>
              </a:rPr>
              <a:t>is hard work</a:t>
            </a:r>
            <a:r>
              <a:rPr lang="sv-SE" dirty="0">
                <a:solidFill>
                  <a:schemeClr val="bg2"/>
                </a:solidFill>
              </a:rPr>
              <a:t> but fun – push your limits</a:t>
            </a:r>
            <a:endParaRPr lang="sv-SE" dirty="0" smtClean="0">
              <a:solidFill>
                <a:schemeClr val="bg2"/>
              </a:solidFill>
            </a:endParaRP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Can participate just to collect e.g. sensor data</a:t>
            </a:r>
          </a:p>
          <a:p>
            <a:pPr lvl="1"/>
            <a:r>
              <a:rPr lang="sv-SE" dirty="0" smtClean="0">
                <a:solidFill>
                  <a:schemeClr val="bg2"/>
                </a:solidFill>
              </a:rPr>
              <a:t>Partner with somebody with application experience</a:t>
            </a:r>
          </a:p>
          <a:p>
            <a:pPr lvl="2"/>
            <a:r>
              <a:rPr lang="sv-SE" dirty="0" smtClean="0">
                <a:solidFill>
                  <a:schemeClr val="bg2"/>
                </a:solidFill>
              </a:rPr>
              <a:t>Mind the theory-application gap, but it is also an opportunity</a:t>
            </a:r>
            <a:endParaRPr lang="sv-SE" dirty="0">
              <a:solidFill>
                <a:schemeClr val="bg2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87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092" y="1159555"/>
            <a:ext cx="5441098" cy="3765081"/>
          </a:xfrm>
        </p:spPr>
        <p:txBody>
          <a:bodyPr/>
          <a:lstStyle/>
          <a:p>
            <a:r>
              <a:rPr lang="en-US" dirty="0"/>
              <a:t>Learn safe decision-making for </a:t>
            </a:r>
            <a:r>
              <a:rPr lang="en-US" b="1" dirty="0"/>
              <a:t>real-world robots</a:t>
            </a:r>
            <a:endParaRPr lang="en-US" dirty="0"/>
          </a:p>
          <a:p>
            <a:pPr lvl="1"/>
            <a:r>
              <a:rPr lang="en-US" dirty="0"/>
              <a:t>Using techniques both from </a:t>
            </a:r>
            <a:r>
              <a:rPr lang="en-US" dirty="0" smtClean="0"/>
              <a:t>machine </a:t>
            </a:r>
            <a:r>
              <a:rPr lang="en-US" dirty="0"/>
              <a:t>learning and optimization-based control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</a:rPr>
              <a:t>My Research Focus</a:t>
            </a:r>
            <a:r>
              <a:rPr lang="en-US" sz="2000" dirty="0" smtClean="0">
                <a:solidFill>
                  <a:prstClr val="black"/>
                </a:solidFill>
              </a:rPr>
              <a:t/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Learning </a:t>
            </a:r>
            <a:r>
              <a:rPr lang="en-US" sz="2000" dirty="0">
                <a:solidFill>
                  <a:prstClr val="black"/>
                </a:solidFill>
              </a:rPr>
              <a:t>Decision-Making Under Uncertainty for Autonomous Robots</a:t>
            </a:r>
            <a:endParaRPr lang="en-US" dirty="0"/>
          </a:p>
        </p:txBody>
      </p:sp>
      <p:pic>
        <p:nvPicPr>
          <p:cNvPr id="7" name="Picture 6" descr="Screen Shot 2017-04-26 at 22.5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12" y="2388397"/>
            <a:ext cx="3879266" cy="1538457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C9D9-979F-D94A-9054-C3B7EAD37AEB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11" name="Rectangle 10"/>
          <p:cNvSpPr/>
          <p:nvPr/>
        </p:nvSpPr>
        <p:spPr>
          <a:xfrm>
            <a:off x="1608512" y="3177297"/>
            <a:ext cx="3879266" cy="80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-widescreen-korolev-EN">
  <a:themeElements>
    <a:clrScheme name="LIU Färger 3">
      <a:dk1>
        <a:sysClr val="windowText" lastClr="000000"/>
      </a:dk1>
      <a:lt1>
        <a:sysClr val="window" lastClr="FFFFFF"/>
      </a:lt1>
      <a:dk2>
        <a:srgbClr val="646464"/>
      </a:dk2>
      <a:lt2>
        <a:srgbClr val="C8C8C8"/>
      </a:lt2>
      <a:accent1>
        <a:srgbClr val="1BC8A6"/>
      </a:accent1>
      <a:accent2>
        <a:srgbClr val="43D9C0"/>
      </a:accent2>
      <a:accent3>
        <a:srgbClr val="70E4D2"/>
      </a:accent3>
      <a:accent4>
        <a:srgbClr val="A5F0E4"/>
      </a:accent4>
      <a:accent5>
        <a:srgbClr val="C3F3EC"/>
      </a:accent5>
      <a:accent6>
        <a:srgbClr val="1EBCC8"/>
      </a:accent6>
      <a:hlink>
        <a:srgbClr val="14A3E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9E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>
            <a:latin typeface="Georgia"/>
            <a:cs typeface="Georgi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8E11AC32-280B-414F-AA15-06DE0761CB10}" vid="{B17F0070-AA93-403B-9CC1-69B593B187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ppt-template-widescreen-korolev-EN.potx</Template>
  <TotalTime>13638</TotalTime>
  <Words>946</Words>
  <Application>Microsoft Office PowerPoint</Application>
  <PresentationFormat>On-screen Show (16:10)</PresentationFormat>
  <Paragraphs>153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KorolevLiU</vt:lpstr>
      <vt:lpstr>KorolevLiU Medium</vt:lpstr>
      <vt:lpstr>ppt-template-widescreen-korolev-EN</vt:lpstr>
      <vt:lpstr>My Experiences in WARA (WASP Research Arenas)</vt:lpstr>
      <vt:lpstr>Context of This Talk</vt:lpstr>
      <vt:lpstr>What Can WARA Do For Us?</vt:lpstr>
      <vt:lpstr>What Can WARA Do For Us?</vt:lpstr>
      <vt:lpstr>What Can WARA Do For Us?</vt:lpstr>
      <vt:lpstr>WARA-PS: Real-world Autonomous Systems</vt:lpstr>
      <vt:lpstr>WARA-PS: Workshops at Gränsö Slott</vt:lpstr>
      <vt:lpstr>What Can WARA Do For Us?</vt:lpstr>
      <vt:lpstr>My Research Focus Learning Decision-Making Under Uncertainty for Autonomous Robots</vt:lpstr>
      <vt:lpstr>My Research Focus Learning Decision-Making Under Uncertainty for Autonomous Robots</vt:lpstr>
      <vt:lpstr>My Research Focus Learning Decision-Making Under Uncertainty for Autonomous Robots</vt:lpstr>
      <vt:lpstr>Demo: Obstacle Avoidance under Uncertainty </vt:lpstr>
      <vt:lpstr>Result: Good PR in Reporting From the Event</vt:lpstr>
      <vt:lpstr>What Can WARA Do For Us?</vt:lpstr>
      <vt:lpstr>Thank You For Listening!</vt:lpstr>
    </vt:vector>
  </TitlesOfParts>
  <Company>Linköpings universitet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LiU presentation in widescreen</dc:title>
  <dc:creator>Peter Modin</dc:creator>
  <cp:lastModifiedBy>oloan</cp:lastModifiedBy>
  <cp:revision>458</cp:revision>
  <dcterms:created xsi:type="dcterms:W3CDTF">2016-01-12T10:06:37Z</dcterms:created>
  <dcterms:modified xsi:type="dcterms:W3CDTF">2020-01-12T21:03:07Z</dcterms:modified>
</cp:coreProperties>
</file>