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sldIdLst>
    <p:sldId id="386" r:id="rId2"/>
    <p:sldId id="413" r:id="rId3"/>
    <p:sldId id="414" r:id="rId4"/>
    <p:sldId id="420" r:id="rId5"/>
    <p:sldId id="419" r:id="rId6"/>
    <p:sldId id="389" r:id="rId7"/>
    <p:sldId id="411" r:id="rId8"/>
    <p:sldId id="390" r:id="rId9"/>
    <p:sldId id="391" r:id="rId10"/>
    <p:sldId id="397" r:id="rId11"/>
    <p:sldId id="404" r:id="rId12"/>
    <p:sldId id="407" r:id="rId13"/>
    <p:sldId id="399" r:id="rId14"/>
    <p:sldId id="400" r:id="rId15"/>
    <p:sldId id="409" r:id="rId16"/>
    <p:sldId id="412" r:id="rId17"/>
    <p:sldId id="406" r:id="rId18"/>
    <p:sldId id="405" r:id="rId19"/>
    <p:sldId id="402" r:id="rId20"/>
    <p:sldId id="416" r:id="rId21"/>
    <p:sldId id="421" r:id="rId22"/>
    <p:sldId id="428" r:id="rId23"/>
    <p:sldId id="423" r:id="rId24"/>
    <p:sldId id="424" r:id="rId25"/>
    <p:sldId id="425" r:id="rId26"/>
    <p:sldId id="426" r:id="rId27"/>
    <p:sldId id="427" r:id="rId28"/>
  </p:sldIdLst>
  <p:sldSz cx="12192000" cy="6858000"/>
  <p:notesSz cx="6794500" cy="99314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Industry Bold" panose="020B0604020202020204" charset="0"/>
      <p:bold r:id="rId34"/>
    </p:embeddedFont>
    <p:embeddedFont>
      <p:font typeface="Acumin Pro" panose="020B0604020202020204" charset="0"/>
      <p:regular r:id="rId35"/>
    </p:embeddedFont>
    <p:embeddedFont>
      <p:font typeface="Arial Black" panose="020B0A04020102020204" pitchFamily="34" charset="0"/>
      <p:bold r:id="rId3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DAD"/>
    <a:srgbClr val="E83278"/>
    <a:srgbClr val="425052"/>
    <a:srgbClr val="B3BEBD"/>
    <a:srgbClr val="3B94F5"/>
    <a:srgbClr val="54A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512" autoAdjust="0"/>
    <p:restoredTop sz="94660"/>
  </p:normalViewPr>
  <p:slideViewPr>
    <p:cSldViewPr snapToGrid="0">
      <p:cViewPr>
        <p:scale>
          <a:sx n="120" d="100"/>
          <a:sy n="120" d="100"/>
        </p:scale>
        <p:origin x="-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E738B-61A7-4A49-B9FB-8E6FC4E6E872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A7AFB-5287-40B2-8DEE-395470FCD80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12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489" y="305119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425052"/>
                </a:solidFill>
                <a:latin typeface="Industry Bold" panose="000008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83" y="410813"/>
            <a:ext cx="7124570" cy="1981957"/>
          </a:xfrm>
          <a:prstGeom prst="rect">
            <a:avLst/>
          </a:prstGeom>
        </p:spPr>
      </p:pic>
      <p:grpSp>
        <p:nvGrpSpPr>
          <p:cNvPr id="10" name="Grupp 9"/>
          <p:cNvGrpSpPr/>
          <p:nvPr userDrawn="1"/>
        </p:nvGrpSpPr>
        <p:grpSpPr>
          <a:xfrm>
            <a:off x="2348512" y="5011439"/>
            <a:ext cx="7282712" cy="1040427"/>
            <a:chOff x="2148548" y="5068642"/>
            <a:chExt cx="7282712" cy="1040427"/>
          </a:xfrm>
        </p:grpSpPr>
        <p:pic>
          <p:nvPicPr>
            <p:cNvPr id="13" name="Platshållare för innehåll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357" y="5078339"/>
              <a:ext cx="800100" cy="962025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443" y="5107486"/>
              <a:ext cx="903732" cy="903732"/>
            </a:xfrm>
            <a:prstGeom prst="rect">
              <a:avLst/>
            </a:prstGeom>
          </p:spPr>
        </p:pic>
        <p:pic>
          <p:nvPicPr>
            <p:cNvPr id="15" name="Bildobjekt 14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548" y="5104374"/>
              <a:ext cx="791845" cy="935990"/>
            </a:xfrm>
            <a:prstGeom prst="rect">
              <a:avLst/>
            </a:prstGeom>
            <a:noFill/>
          </p:spPr>
        </p:pic>
        <p:pic>
          <p:nvPicPr>
            <p:cNvPr id="16" name="Bildobjekt 1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090" y="5078339"/>
              <a:ext cx="1319220" cy="1030730"/>
            </a:xfrm>
            <a:prstGeom prst="rect">
              <a:avLst/>
            </a:prstGeom>
          </p:spPr>
        </p:pic>
        <p:pic>
          <p:nvPicPr>
            <p:cNvPr id="17" name="Picture 2" descr="Positiv, svart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162" y="5068642"/>
              <a:ext cx="1285098" cy="10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974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24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37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9755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5052"/>
                </a:solidFill>
                <a:latin typeface="Industry Bold" panose="00000800000000000000" pitchFamily="50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857"/>
            <a:ext cx="10515600" cy="4760527"/>
          </a:xfrm>
        </p:spPr>
        <p:txBody>
          <a:bodyPr/>
          <a:lstStyle>
            <a:lvl1pPr>
              <a:defRPr sz="2400">
                <a:latin typeface="Acumin Pro" panose="020B0504020202020204" pitchFamily="34" charset="0"/>
              </a:defRPr>
            </a:lvl1pPr>
            <a:lvl2pPr>
              <a:defRPr sz="2000">
                <a:latin typeface="Acumin Pro" panose="020B0504020202020204" pitchFamily="34" charset="0"/>
              </a:defRPr>
            </a:lvl2pPr>
            <a:lvl3pPr>
              <a:defRPr sz="1800">
                <a:latin typeface="Acumin Pro" panose="020B0504020202020204" pitchFamily="34" charset="0"/>
              </a:defRPr>
            </a:lvl3pPr>
            <a:lvl4pPr>
              <a:defRPr sz="1600">
                <a:latin typeface="Acumin Pro" panose="020B0504020202020204" pitchFamily="34" charset="0"/>
              </a:defRPr>
            </a:lvl4pPr>
            <a:lvl5pPr>
              <a:defRPr sz="1400">
                <a:latin typeface="Acumin Pro" panose="020B05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0" y="6142287"/>
            <a:ext cx="12192000" cy="715332"/>
            <a:chOff x="0" y="6142287"/>
            <a:chExt cx="9144000" cy="715332"/>
          </a:xfrm>
        </p:grpSpPr>
        <p:pic>
          <p:nvPicPr>
            <p:cNvPr id="20" name="Bildobjekt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10000"/>
              <a:ext cx="9144000" cy="647619"/>
            </a:xfrm>
            <a:prstGeom prst="rect">
              <a:avLst/>
            </a:prstGeom>
          </p:spPr>
        </p:pic>
        <p:sp>
          <p:nvSpPr>
            <p:cNvPr id="21" name="Rektangel 20"/>
            <p:cNvSpPr/>
            <p:nvPr userDrawn="1"/>
          </p:nvSpPr>
          <p:spPr>
            <a:xfrm>
              <a:off x="0" y="6142287"/>
              <a:ext cx="9144000" cy="45719"/>
            </a:xfrm>
            <a:prstGeom prst="rect">
              <a:avLst/>
            </a:prstGeom>
            <a:solidFill>
              <a:srgbClr val="1A8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19" y="6005379"/>
            <a:ext cx="3600000" cy="10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20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45600"/>
            <a:ext cx="5181600" cy="4788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45600"/>
            <a:ext cx="5181600" cy="4788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9755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5052"/>
                </a:solidFill>
                <a:latin typeface="Industry Bold" panose="00000800000000000000" pitchFamily="50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grpSp>
        <p:nvGrpSpPr>
          <p:cNvPr id="2" name="Grupp 1"/>
          <p:cNvGrpSpPr/>
          <p:nvPr userDrawn="1"/>
        </p:nvGrpSpPr>
        <p:grpSpPr>
          <a:xfrm>
            <a:off x="0" y="6142287"/>
            <a:ext cx="12192000" cy="715332"/>
            <a:chOff x="0" y="6142287"/>
            <a:chExt cx="9144000" cy="715332"/>
          </a:xfrm>
        </p:grpSpPr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10000"/>
              <a:ext cx="9144000" cy="647619"/>
            </a:xfrm>
            <a:prstGeom prst="rect">
              <a:avLst/>
            </a:prstGeom>
          </p:spPr>
        </p:pic>
        <p:sp>
          <p:nvSpPr>
            <p:cNvPr id="15" name="Rektangel 14"/>
            <p:cNvSpPr/>
            <p:nvPr userDrawn="1"/>
          </p:nvSpPr>
          <p:spPr>
            <a:xfrm>
              <a:off x="0" y="6142287"/>
              <a:ext cx="9144000" cy="45719"/>
            </a:xfrm>
            <a:prstGeom prst="rect">
              <a:avLst/>
            </a:prstGeom>
            <a:solidFill>
              <a:srgbClr val="1A8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89" y="6005379"/>
            <a:ext cx="3600000" cy="10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05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6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07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0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89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F0BE8-6550-4BA2-AA11-28AD47900820}" type="datetimeFigureOut">
              <a:rPr lang="sv-SE" smtClean="0"/>
              <a:pPr/>
              <a:t>2020-01-31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83E9-80C0-4B8F-BCD1-EC73C8A0528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65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cumin Pr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cumin Pro" panose="020B050402020202020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cumin Pro" panose="020B050402020202020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cumin Pro" panose="020B050402020202020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cumin Pro" panose="020B050402020202020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asp-sweden.org/research/wasp-cluste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89345" y="2593497"/>
            <a:ext cx="9144000" cy="165576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Industry Bold" panose="020B0604020202020204" charset="0"/>
              </a:rPr>
              <a:t>Introduction to WASP and WASP Graduate School</a:t>
            </a:r>
          </a:p>
          <a:p>
            <a:r>
              <a:rPr lang="sv-SE" sz="2000" dirty="0" smtClean="0">
                <a:latin typeface="Industry Bold" panose="020B0604020202020204" charset="0"/>
              </a:rPr>
              <a:t>Karl-Erik Årzén, Lund University, Chair PMG</a:t>
            </a:r>
            <a:br>
              <a:rPr lang="sv-SE" sz="2000" dirty="0" smtClean="0">
                <a:latin typeface="Industry Bold" panose="020B0604020202020204" charset="0"/>
              </a:rPr>
            </a:br>
            <a:r>
              <a:rPr lang="sv-SE" sz="2000" dirty="0" smtClean="0">
                <a:latin typeface="Industry Bold" panose="020B0604020202020204" charset="0"/>
              </a:rPr>
              <a:t>Fredrik Heintz, Linköping University, Chair GSM</a:t>
            </a:r>
            <a:endParaRPr lang="sv-SE" sz="2000" dirty="0">
              <a:latin typeface="Industry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What’s in it for you?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95" y="1208623"/>
            <a:ext cx="10515600" cy="4760527"/>
          </a:xfrm>
        </p:spPr>
        <p:txBody>
          <a:bodyPr/>
          <a:lstStyle/>
          <a:p>
            <a:r>
              <a:rPr lang="sv-SE" dirty="0" smtClean="0"/>
              <a:t>Interesting PhD courses</a:t>
            </a:r>
          </a:p>
          <a:p>
            <a:r>
              <a:rPr lang="sv-SE" dirty="0" smtClean="0"/>
              <a:t>Summer Schools</a:t>
            </a:r>
          </a:p>
          <a:p>
            <a:r>
              <a:rPr lang="sv-SE" dirty="0" smtClean="0"/>
              <a:t>WASP network</a:t>
            </a:r>
          </a:p>
          <a:p>
            <a:r>
              <a:rPr lang="sv-SE" dirty="0" smtClean="0"/>
              <a:t>International outlook</a:t>
            </a:r>
          </a:p>
          <a:p>
            <a:pPr lvl="1"/>
            <a:r>
              <a:rPr lang="sv-SE" dirty="0" smtClean="0"/>
              <a:t>Study trips</a:t>
            </a:r>
          </a:p>
          <a:p>
            <a:pPr lvl="1"/>
            <a:r>
              <a:rPr lang="sv-SE" dirty="0" smtClean="0"/>
              <a:t>Exchanges</a:t>
            </a:r>
          </a:p>
          <a:p>
            <a:pPr lvl="1"/>
            <a:r>
              <a:rPr lang="sv-SE" dirty="0" smtClean="0"/>
              <a:t>International postdocs</a:t>
            </a:r>
          </a:p>
          <a:p>
            <a:r>
              <a:rPr lang="sv-SE" dirty="0" smtClean="0"/>
              <a:t>Industrial connections</a:t>
            </a:r>
          </a:p>
          <a:p>
            <a:r>
              <a:rPr lang="sv-SE" dirty="0" smtClean="0"/>
              <a:t>WARA demonstration arenas</a:t>
            </a:r>
          </a:p>
          <a:p>
            <a:pPr marL="0" indent="0">
              <a:buNone/>
            </a:pPr>
            <a:r>
              <a:rPr lang="sv-SE" dirty="0" smtClean="0"/>
              <a:t>and eventually a PhD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41" y="3173838"/>
            <a:ext cx="3688346" cy="2459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58" y="511068"/>
            <a:ext cx="3380874" cy="2253916"/>
          </a:xfrm>
          <a:prstGeom prst="rect">
            <a:avLst/>
          </a:prstGeom>
        </p:spPr>
      </p:pic>
      <p:pic>
        <p:nvPicPr>
          <p:cNvPr id="6" name="Picture 5" descr="slack_for_ios_upload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086" y="3472470"/>
            <a:ext cx="3121892" cy="1776506"/>
          </a:xfrm>
          <a:prstGeom prst="rect">
            <a:avLst/>
          </a:prstGeom>
        </p:spPr>
      </p:pic>
      <p:pic>
        <p:nvPicPr>
          <p:cNvPr id="7" name="Picture 6" descr="lrm_export_20160823_135950_102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2" y="1062682"/>
            <a:ext cx="2669308" cy="17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WASP Vision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3520440" y="1788160"/>
            <a:ext cx="5647944" cy="2430272"/>
          </a:xfrm>
          <a:prstGeom prst="rect">
            <a:avLst/>
          </a:prstGeom>
          <a:solidFill>
            <a:srgbClr val="1A8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Excellent research and competence in artificial intelligence, autonomous systems and software for the benefit of Swedish industry.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1268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WASP Mission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3203448" y="1706880"/>
            <a:ext cx="6147816" cy="2828544"/>
          </a:xfrm>
          <a:prstGeom prst="rect">
            <a:avLst/>
          </a:prstGeom>
          <a:solidFill>
            <a:srgbClr val="1A8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Build a world-leading platform for academic research that interacts with leading companies in Sweden to develop knowledge and competence for the future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683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Research Matrix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74" y="169343"/>
            <a:ext cx="5587175" cy="60443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66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21" y="228544"/>
            <a:ext cx="10515600" cy="697555"/>
          </a:xfrm>
        </p:spPr>
        <p:txBody>
          <a:bodyPr/>
          <a:lstStyle/>
          <a:p>
            <a:r>
              <a:rPr lang="sv-SE" dirty="0" smtClean="0"/>
              <a:t>Research Organization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4724426" y="1160218"/>
            <a:ext cx="2495241" cy="1400102"/>
          </a:xfrm>
          <a:prstGeom prst="rect">
            <a:avLst/>
          </a:prstGeom>
          <a:solidFill>
            <a:srgbClr val="1A8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WASP</a:t>
            </a:r>
          </a:p>
          <a:p>
            <a:pPr algn="ctr"/>
            <a:r>
              <a:rPr lang="sv-SE" dirty="0" smtClean="0"/>
              <a:t>Director: Lars Nielsen/</a:t>
            </a:r>
            <a:br>
              <a:rPr lang="sv-SE" dirty="0" smtClean="0"/>
            </a:br>
            <a:r>
              <a:rPr lang="sv-SE" dirty="0" smtClean="0"/>
              <a:t>Anders Ynnerman, LiU</a:t>
            </a:r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1912194" y="3336490"/>
            <a:ext cx="2495241" cy="1400102"/>
          </a:xfrm>
          <a:prstGeom prst="rect">
            <a:avLst/>
          </a:prstGeom>
          <a:solidFill>
            <a:srgbClr val="1A8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WASP-AS</a:t>
            </a:r>
          </a:p>
          <a:p>
            <a:pPr algn="ctr"/>
            <a:r>
              <a:rPr lang="sv-SE" dirty="0" smtClean="0"/>
              <a:t>Chair: Karl-Erik Årzén, LU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5758686" y="4736592"/>
            <a:ext cx="2328673" cy="1194816"/>
          </a:xfrm>
          <a:prstGeom prst="rect">
            <a:avLst/>
          </a:prstGeom>
          <a:solidFill>
            <a:srgbClr val="1A8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WASP-AI/MLX</a:t>
            </a:r>
          </a:p>
          <a:p>
            <a:pPr algn="ctr"/>
            <a:r>
              <a:rPr lang="sv-SE" dirty="0" smtClean="0"/>
              <a:t>Chair: Danica Kragic, KTH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9109455" y="4736592"/>
            <a:ext cx="2264665" cy="1194816"/>
          </a:xfrm>
          <a:prstGeom prst="rect">
            <a:avLst/>
          </a:prstGeom>
          <a:solidFill>
            <a:srgbClr val="1A8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WASP-AI/MATH</a:t>
            </a:r>
          </a:p>
          <a:p>
            <a:pPr algn="ctr"/>
            <a:r>
              <a:rPr lang="sv-SE" sz="1600" dirty="0" smtClean="0"/>
              <a:t>Chair: Johan Håstad, KTH</a:t>
            </a:r>
            <a:endParaRPr lang="sv-SE" sz="1600" dirty="0"/>
          </a:p>
        </p:txBody>
      </p:sp>
      <p:sp>
        <p:nvSpPr>
          <p:cNvPr id="9" name="Rectangle 8"/>
          <p:cNvSpPr/>
          <p:nvPr/>
        </p:nvSpPr>
        <p:spPr>
          <a:xfrm>
            <a:off x="7642351" y="3555946"/>
            <a:ext cx="1780033" cy="700051"/>
          </a:xfrm>
          <a:prstGeom prst="rect">
            <a:avLst/>
          </a:prstGeom>
          <a:solidFill>
            <a:srgbClr val="1A8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WASP-AI</a:t>
            </a:r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3159815" y="2560320"/>
            <a:ext cx="2812232" cy="776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9" idx="0"/>
          </p:cNvCxnSpPr>
          <p:nvPr/>
        </p:nvCxnSpPr>
        <p:spPr>
          <a:xfrm>
            <a:off x="5972047" y="2560320"/>
            <a:ext cx="2560321" cy="995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7" idx="0"/>
          </p:cNvCxnSpPr>
          <p:nvPr/>
        </p:nvCxnSpPr>
        <p:spPr>
          <a:xfrm flipH="1">
            <a:off x="6923023" y="4255997"/>
            <a:ext cx="1609345" cy="480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8" idx="0"/>
          </p:cNvCxnSpPr>
          <p:nvPr/>
        </p:nvCxnSpPr>
        <p:spPr>
          <a:xfrm>
            <a:off x="8532368" y="4255997"/>
            <a:ext cx="1709420" cy="480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32367" y="263612"/>
            <a:ext cx="2495241" cy="1400102"/>
          </a:xfrm>
          <a:prstGeom prst="rect">
            <a:avLst/>
          </a:prstGeom>
          <a:solidFill>
            <a:srgbClr val="E8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WASP Board</a:t>
            </a:r>
          </a:p>
          <a:p>
            <a:pPr algn="ctr"/>
            <a:r>
              <a:rPr lang="sv-SE" dirty="0" smtClean="0"/>
              <a:t>Chair: Sara Mazur, KAW</a:t>
            </a:r>
            <a:endParaRPr lang="sv-SE" dirty="0"/>
          </a:p>
        </p:txBody>
      </p:sp>
      <p:cxnSp>
        <p:nvCxnSpPr>
          <p:cNvPr id="4" name="Straight Arrow Connector 3"/>
          <p:cNvCxnSpPr>
            <a:stCxn id="12" idx="1"/>
            <a:endCxn id="5" idx="3"/>
          </p:cNvCxnSpPr>
          <p:nvPr/>
        </p:nvCxnSpPr>
        <p:spPr>
          <a:xfrm flipH="1">
            <a:off x="7219667" y="963663"/>
            <a:ext cx="1312700" cy="8966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2" descr="Sara Mazur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521" y="583445"/>
            <a:ext cx="565198" cy="7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86" y="1210155"/>
            <a:ext cx="601345" cy="6013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r="27021"/>
          <a:stretch/>
        </p:blipFill>
        <p:spPr>
          <a:xfrm>
            <a:off x="3964586" y="1863317"/>
            <a:ext cx="579120" cy="690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44" y="3668842"/>
            <a:ext cx="562498" cy="7353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078" y="4956049"/>
            <a:ext cx="707497" cy="6863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288" y="4948498"/>
            <a:ext cx="520446" cy="6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WASP </a:t>
            </a:r>
            <a:r>
              <a:rPr lang="sv-SE" dirty="0" smtClean="0">
                <a:solidFill>
                  <a:schemeClr val="tx1"/>
                </a:solidFill>
              </a:rPr>
              <a:t>Board 2019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4" name="Platshållare för innehåll 2"/>
          <p:cNvSpPr txBox="1">
            <a:spLocks/>
          </p:cNvSpPr>
          <p:nvPr/>
        </p:nvSpPr>
        <p:spPr>
          <a:xfrm>
            <a:off x="2703550" y="1418094"/>
            <a:ext cx="1918807" cy="4480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Mille Millnert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sv-SE" sz="1400" dirty="0"/>
              <a:t>Linköping University</a:t>
            </a:r>
            <a:br>
              <a:rPr lang="sv-SE" sz="1400" dirty="0"/>
            </a:br>
            <a:r>
              <a:rPr lang="sv-SE" sz="1400" dirty="0" err="1"/>
              <a:t>Chair</a:t>
            </a:r>
            <a:r>
              <a:rPr lang="sv-SE" sz="1400" dirty="0"/>
              <a:t> WASP</a:t>
            </a:r>
            <a:r>
              <a:rPr lang="sv-SE" sz="1400" b="1" dirty="0"/>
              <a:t/>
            </a:r>
            <a:br>
              <a:rPr lang="sv-SE" sz="1400" b="1" dirty="0"/>
            </a:br>
            <a:endParaRPr lang="sv-SE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b="1" dirty="0"/>
              <a:t>Pontus de Laval </a:t>
            </a:r>
            <a:br>
              <a:rPr lang="sv-SE" sz="1400" b="1" dirty="0"/>
            </a:br>
            <a:r>
              <a:rPr lang="sv-SE" sz="1400" dirty="0"/>
              <a:t>Saab AB, CTO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Annika </a:t>
            </a:r>
            <a:r>
              <a:rPr lang="en-US" sz="1400" b="1" dirty="0" err="1"/>
              <a:t>Stensson-Trigell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KTH, Vice President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</p:txBody>
      </p:sp>
      <p:sp>
        <p:nvSpPr>
          <p:cNvPr id="15" name="Platshållare för innehåll 2"/>
          <p:cNvSpPr txBox="1">
            <a:spLocks/>
          </p:cNvSpPr>
          <p:nvPr/>
        </p:nvSpPr>
        <p:spPr>
          <a:xfrm>
            <a:off x="5468036" y="1418094"/>
            <a:ext cx="2363100" cy="400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b="1" dirty="0"/>
              <a:t>Sara </a:t>
            </a:r>
            <a:r>
              <a:rPr lang="sv-SE" sz="1400" b="1" dirty="0" err="1"/>
              <a:t>Mazur</a:t>
            </a:r>
            <a:r>
              <a:rPr lang="sv-SE" sz="1400" dirty="0"/>
              <a:t> </a:t>
            </a:r>
            <a:br>
              <a:rPr lang="sv-SE" sz="1400" dirty="0"/>
            </a:br>
            <a:r>
              <a:rPr lang="sv-SE" sz="1400" dirty="0"/>
              <a:t>KAW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dirty="0"/>
              <a:t>Vice </a:t>
            </a:r>
            <a:r>
              <a:rPr lang="sv-SE" sz="1400" dirty="0" err="1"/>
              <a:t>Chair</a:t>
            </a:r>
            <a:r>
              <a:rPr lang="sv-SE" sz="1400" dirty="0"/>
              <a:t> WASP</a:t>
            </a:r>
            <a:br>
              <a:rPr lang="sv-SE" sz="1400" dirty="0"/>
            </a:b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Nicolas Moch</a:t>
            </a:r>
            <a:br>
              <a:rPr lang="en-US" sz="1400" b="1" dirty="0"/>
            </a:br>
            <a:r>
              <a:rPr lang="en-US" sz="1400" dirty="0"/>
              <a:t>SEB AB, CIO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Ulf Nilsson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Linköping University, Dean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</p:txBody>
      </p:sp>
      <p:sp>
        <p:nvSpPr>
          <p:cNvPr id="16" name="Platshållare för innehåll 2"/>
          <p:cNvSpPr txBox="1">
            <a:spLocks/>
          </p:cNvSpPr>
          <p:nvPr/>
        </p:nvSpPr>
        <p:spPr>
          <a:xfrm>
            <a:off x="8511499" y="690823"/>
            <a:ext cx="2145058" cy="553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b="1" dirty="0"/>
              <a:t>Alf Isaksson</a:t>
            </a:r>
            <a:r>
              <a:rPr lang="sv-SE" sz="1400" dirty="0"/>
              <a:t> </a:t>
            </a:r>
            <a:br>
              <a:rPr lang="sv-SE" sz="1400" dirty="0"/>
            </a:br>
            <a:r>
              <a:rPr lang="sv-SE" sz="1400" dirty="0"/>
              <a:t>ABB AB, Global Research </a:t>
            </a:r>
            <a:br>
              <a:rPr lang="sv-SE" sz="1400" dirty="0"/>
            </a:br>
            <a:r>
              <a:rPr lang="sv-SE" sz="1400" dirty="0"/>
              <a:t>Manager Control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dirty="0"/>
              <a:t/>
            </a:r>
            <a:br>
              <a:rPr lang="sv-SE" sz="1400" dirty="0"/>
            </a:br>
            <a:endParaRPr lang="sv-SE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Anders </a:t>
            </a:r>
            <a:r>
              <a:rPr lang="en-US" sz="1400" b="1" dirty="0" err="1"/>
              <a:t>Palmqvist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Chalmers, Vice President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b="1" dirty="0"/>
              <a:t>Viktor Öwall</a:t>
            </a:r>
            <a:r>
              <a:rPr lang="sv-SE" sz="1400" dirty="0"/>
              <a:t> </a:t>
            </a:r>
            <a:br>
              <a:rPr lang="sv-SE" sz="1400" dirty="0"/>
            </a:br>
            <a:r>
              <a:rPr lang="sv-SE" sz="1400" dirty="0"/>
              <a:t>LTH</a:t>
            </a:r>
            <a:r>
              <a:rPr lang="en-US" sz="1400" dirty="0"/>
              <a:t> , Dean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Sara Sjöstedt de Luna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err="1"/>
              <a:t>UmU</a:t>
            </a:r>
            <a:r>
              <a:rPr lang="en-US" sz="1400" dirty="0"/>
              <a:t>, Pro dean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83" y="1418094"/>
            <a:ext cx="705601" cy="1008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227" y="2954401"/>
            <a:ext cx="805266" cy="100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99" y="743263"/>
            <a:ext cx="756001" cy="1008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9" y="3470089"/>
            <a:ext cx="756000" cy="1008000"/>
          </a:xfrm>
          <a:prstGeom prst="rect">
            <a:avLst/>
          </a:prstGeom>
        </p:spPr>
      </p:pic>
      <p:pic>
        <p:nvPicPr>
          <p:cNvPr id="11" name="Picture 2" descr="Sara Mazur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93" y="1418094"/>
            <a:ext cx="749201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7"/>
          <a:stretch/>
        </p:blipFill>
        <p:spPr>
          <a:xfrm>
            <a:off x="4745409" y="4427898"/>
            <a:ext cx="727085" cy="10080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"/>
          <a:stretch/>
        </p:blipFill>
        <p:spPr>
          <a:xfrm>
            <a:off x="1979861" y="2954401"/>
            <a:ext cx="755222" cy="100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5557" y="4427898"/>
            <a:ext cx="759527" cy="100800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271" b="11308"/>
          <a:stretch/>
        </p:blipFill>
        <p:spPr>
          <a:xfrm>
            <a:off x="7743039" y="2106676"/>
            <a:ext cx="796796" cy="1008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150" y="4803786"/>
            <a:ext cx="788575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10" y="304174"/>
            <a:ext cx="8120645" cy="697555"/>
          </a:xfrm>
        </p:spPr>
        <p:txBody>
          <a:bodyPr>
            <a:normAutofit/>
          </a:bodyPr>
          <a:lstStyle/>
          <a:p>
            <a:r>
              <a:rPr lang="en-US" dirty="0" smtClean="0"/>
              <a:t>WASP Graduate School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81" y="1167624"/>
            <a:ext cx="7886701" cy="2209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One Graduate School with two tracks</a:t>
            </a:r>
          </a:p>
          <a:p>
            <a:pPr lvl="1"/>
            <a:r>
              <a:rPr lang="en-US" dirty="0"/>
              <a:t>Autonomous Systems and Software (AS)</a:t>
            </a:r>
          </a:p>
          <a:p>
            <a:pPr lvl="1"/>
            <a:r>
              <a:rPr lang="en-US" dirty="0"/>
              <a:t>Artificial Intelligence (AI)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 each track, a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mandatory course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package 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All courses are open to all WASP PhD students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More information in WASP Highlights</a:t>
            </a:r>
          </a:p>
        </p:txBody>
      </p:sp>
      <p:sp>
        <p:nvSpPr>
          <p:cNvPr id="6" name="Freeform 5"/>
          <p:cNvSpPr/>
          <p:nvPr/>
        </p:nvSpPr>
        <p:spPr>
          <a:xfrm>
            <a:off x="6917120" y="4556458"/>
            <a:ext cx="2602800" cy="3920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6508"/>
                </a:lnTo>
                <a:lnTo>
                  <a:pt x="1970926" y="196508"/>
                </a:lnTo>
                <a:lnTo>
                  <a:pt x="1970926" y="3920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505200" y="4556458"/>
            <a:ext cx="2690559" cy="3920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32497" y="0"/>
                </a:moveTo>
                <a:lnTo>
                  <a:pt x="2032497" y="196508"/>
                </a:lnTo>
                <a:lnTo>
                  <a:pt x="0" y="196508"/>
                </a:lnTo>
                <a:lnTo>
                  <a:pt x="0" y="3920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424561" y="3625120"/>
            <a:ext cx="5542396" cy="931338"/>
          </a:xfrm>
          <a:custGeom>
            <a:avLst/>
            <a:gdLst>
              <a:gd name="connsiteX0" fmla="*/ 0 w 5542396"/>
              <a:gd name="connsiteY0" fmla="*/ 0 h 931338"/>
              <a:gd name="connsiteX1" fmla="*/ 5542396 w 5542396"/>
              <a:gd name="connsiteY1" fmla="*/ 0 h 931338"/>
              <a:gd name="connsiteX2" fmla="*/ 5542396 w 5542396"/>
              <a:gd name="connsiteY2" fmla="*/ 931338 h 931338"/>
              <a:gd name="connsiteX3" fmla="*/ 0 w 5542396"/>
              <a:gd name="connsiteY3" fmla="*/ 931338 h 931338"/>
              <a:gd name="connsiteX4" fmla="*/ 0 w 5542396"/>
              <a:gd name="connsiteY4" fmla="*/ 0 h 93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2396" h="931338">
                <a:moveTo>
                  <a:pt x="0" y="0"/>
                </a:moveTo>
                <a:lnTo>
                  <a:pt x="5542396" y="0"/>
                </a:lnTo>
                <a:lnTo>
                  <a:pt x="5542396" y="931338"/>
                </a:lnTo>
                <a:lnTo>
                  <a:pt x="0" y="931338"/>
                </a:lnTo>
                <a:lnTo>
                  <a:pt x="0" y="0"/>
                </a:lnTo>
                <a:close/>
              </a:path>
            </a:pathLst>
          </a:custGeom>
          <a:solidFill>
            <a:srgbClr val="1A8D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Graduate School Management group (GSM)</a:t>
            </a:r>
          </a:p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Director: Fredrik Heintz</a:t>
            </a:r>
          </a:p>
        </p:txBody>
      </p:sp>
      <p:sp>
        <p:nvSpPr>
          <p:cNvPr id="9" name="Freeform 8"/>
          <p:cNvSpPr/>
          <p:nvPr/>
        </p:nvSpPr>
        <p:spPr>
          <a:xfrm>
            <a:off x="7082220" y="4948547"/>
            <a:ext cx="3550691" cy="931338"/>
          </a:xfrm>
          <a:custGeom>
            <a:avLst/>
            <a:gdLst>
              <a:gd name="connsiteX0" fmla="*/ 0 w 3550691"/>
              <a:gd name="connsiteY0" fmla="*/ 0 h 931338"/>
              <a:gd name="connsiteX1" fmla="*/ 3550691 w 3550691"/>
              <a:gd name="connsiteY1" fmla="*/ 0 h 931338"/>
              <a:gd name="connsiteX2" fmla="*/ 3550691 w 3550691"/>
              <a:gd name="connsiteY2" fmla="*/ 931338 h 931338"/>
              <a:gd name="connsiteX3" fmla="*/ 0 w 3550691"/>
              <a:gd name="connsiteY3" fmla="*/ 931338 h 931338"/>
              <a:gd name="connsiteX4" fmla="*/ 0 w 3550691"/>
              <a:gd name="connsiteY4" fmla="*/ 0 h 93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691" h="931338">
                <a:moveTo>
                  <a:pt x="0" y="0"/>
                </a:moveTo>
                <a:lnTo>
                  <a:pt x="3550691" y="0"/>
                </a:lnTo>
                <a:lnTo>
                  <a:pt x="3550691" y="931338"/>
                </a:lnTo>
                <a:lnTo>
                  <a:pt x="0" y="931338"/>
                </a:lnTo>
                <a:lnTo>
                  <a:pt x="0" y="0"/>
                </a:lnTo>
                <a:close/>
              </a:path>
            </a:pathLst>
          </a:custGeom>
          <a:solidFill>
            <a:srgbClr val="1A8D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GS-AI</a:t>
            </a:r>
          </a:p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Director: Warwick Tucker</a:t>
            </a:r>
          </a:p>
        </p:txBody>
      </p:sp>
      <p:sp>
        <p:nvSpPr>
          <p:cNvPr id="10" name="Freeform 9"/>
          <p:cNvSpPr/>
          <p:nvPr/>
        </p:nvSpPr>
        <p:spPr>
          <a:xfrm>
            <a:off x="1721657" y="4949174"/>
            <a:ext cx="3673832" cy="931338"/>
          </a:xfrm>
          <a:custGeom>
            <a:avLst/>
            <a:gdLst>
              <a:gd name="connsiteX0" fmla="*/ 0 w 3673832"/>
              <a:gd name="connsiteY0" fmla="*/ 0 h 931338"/>
              <a:gd name="connsiteX1" fmla="*/ 3673832 w 3673832"/>
              <a:gd name="connsiteY1" fmla="*/ 0 h 931338"/>
              <a:gd name="connsiteX2" fmla="*/ 3673832 w 3673832"/>
              <a:gd name="connsiteY2" fmla="*/ 931338 h 931338"/>
              <a:gd name="connsiteX3" fmla="*/ 0 w 3673832"/>
              <a:gd name="connsiteY3" fmla="*/ 931338 h 931338"/>
              <a:gd name="connsiteX4" fmla="*/ 0 w 3673832"/>
              <a:gd name="connsiteY4" fmla="*/ 0 h 93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832" h="931338">
                <a:moveTo>
                  <a:pt x="0" y="0"/>
                </a:moveTo>
                <a:lnTo>
                  <a:pt x="3673832" y="0"/>
                </a:lnTo>
                <a:lnTo>
                  <a:pt x="3673832" y="931338"/>
                </a:lnTo>
                <a:lnTo>
                  <a:pt x="0" y="931338"/>
                </a:lnTo>
                <a:lnTo>
                  <a:pt x="0" y="0"/>
                </a:lnTo>
                <a:close/>
              </a:path>
            </a:pathLst>
          </a:custGeom>
          <a:solidFill>
            <a:srgbClr val="1A8D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GS-AS</a:t>
            </a:r>
          </a:p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Director: Karl-Erik </a:t>
            </a:r>
            <a:r>
              <a:rPr lang="en-US" sz="2400" kern="1200" dirty="0" smtClean="0"/>
              <a:t>Årzén</a:t>
            </a:r>
            <a:endParaRPr lang="en-US" sz="2400" kern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75" y="5046517"/>
            <a:ext cx="562498" cy="735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11" y="5080874"/>
            <a:ext cx="701040" cy="701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r="29194" b="15581"/>
          <a:stretch/>
        </p:blipFill>
        <p:spPr>
          <a:xfrm>
            <a:off x="9164319" y="3718560"/>
            <a:ext cx="640587" cy="7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Batches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705"/>
            <a:ext cx="10515600" cy="4760527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WASP-AS and WASP-AI have calls for new PhD students every other year</a:t>
            </a:r>
          </a:p>
          <a:p>
            <a:pPr lvl="1"/>
            <a:r>
              <a:rPr lang="sv-SE" dirty="0" smtClean="0"/>
              <a:t>WASP-AS – 2015, 2017, 2019, ....</a:t>
            </a:r>
          </a:p>
          <a:p>
            <a:pPr lvl="1"/>
            <a:r>
              <a:rPr lang="sv-SE" dirty="0" smtClean="0"/>
              <a:t>WASP-AI – 2018, 2020, ....</a:t>
            </a:r>
          </a:p>
          <a:p>
            <a:r>
              <a:rPr lang="sv-SE" dirty="0" smtClean="0"/>
              <a:t>The students from the annual calls are called Batches</a:t>
            </a:r>
          </a:p>
          <a:p>
            <a:r>
              <a:rPr lang="sv-SE" dirty="0" smtClean="0"/>
              <a:t>So far we have</a:t>
            </a:r>
          </a:p>
          <a:p>
            <a:pPr lvl="1"/>
            <a:r>
              <a:rPr lang="sv-SE" dirty="0" smtClean="0"/>
              <a:t>WASP-AS Batch 1</a:t>
            </a:r>
          </a:p>
          <a:p>
            <a:pPr lvl="1"/>
            <a:r>
              <a:rPr lang="sv-SE" dirty="0" smtClean="0"/>
              <a:t>WASP-AS Batch 2</a:t>
            </a:r>
          </a:p>
          <a:p>
            <a:pPr lvl="1"/>
            <a:r>
              <a:rPr lang="sv-SE" dirty="0" smtClean="0"/>
              <a:t>WASP-AS Batch 3 (</a:t>
            </a:r>
            <a:r>
              <a:rPr lang="sv-SE" dirty="0" smtClean="0">
                <a:solidFill>
                  <a:srgbClr val="FF0000"/>
                </a:solidFill>
              </a:rPr>
              <a:t>most of you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WASP-AI Batch 1</a:t>
            </a:r>
          </a:p>
          <a:p>
            <a:r>
              <a:rPr lang="sv-SE" dirty="0" smtClean="0"/>
              <a:t>Fall 2019 it was decided to open an extra call for affiliated WASP-AI PhD students</a:t>
            </a:r>
          </a:p>
          <a:p>
            <a:pPr lvl="1"/>
            <a:r>
              <a:rPr lang="sv-SE" dirty="0" smtClean="0"/>
              <a:t>WASP-AI Batch 1.5? (</a:t>
            </a:r>
            <a:r>
              <a:rPr lang="sv-SE" dirty="0" smtClean="0">
                <a:solidFill>
                  <a:srgbClr val="FF0000"/>
                </a:solidFill>
              </a:rPr>
              <a:t>some of you</a:t>
            </a:r>
            <a:r>
              <a:rPr lang="sv-SE" dirty="0" smtClean="0"/>
              <a:t>)</a:t>
            </a:r>
          </a:p>
          <a:p>
            <a:r>
              <a:rPr lang="sv-SE" dirty="0" smtClean="0"/>
              <a:t>PhD students that are hired directly by a WASP recruitment are considered to belong to the closest relevant batch (</a:t>
            </a:r>
            <a:r>
              <a:rPr lang="sv-SE" dirty="0" smtClean="0">
                <a:solidFill>
                  <a:srgbClr val="FF0000"/>
                </a:solidFill>
              </a:rPr>
              <a:t>maybe some of you</a:t>
            </a:r>
            <a:r>
              <a:rPr lang="sv-SE" dirty="0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67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WASP Acronyms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WASP contains many acronyms that are good to know</a:t>
            </a:r>
            <a:endParaRPr lang="sv-SE" dirty="0"/>
          </a:p>
          <a:p>
            <a:pPr lvl="1"/>
            <a:r>
              <a:rPr lang="sv-SE" dirty="0" smtClean="0"/>
              <a:t>PMG – Program management group</a:t>
            </a:r>
          </a:p>
          <a:p>
            <a:pPr lvl="2"/>
            <a:r>
              <a:rPr lang="sv-SE" dirty="0" smtClean="0"/>
              <a:t>PMG responsible for WASP-AS</a:t>
            </a:r>
          </a:p>
          <a:p>
            <a:pPr lvl="3"/>
            <a:r>
              <a:rPr lang="sv-SE" dirty="0" smtClean="0"/>
              <a:t>The members are the official university representatives: Karl-Erik Årzén (Lund), Anders Ynnerman (Linköping), Bo Wahlberg (KTH), Ivica Crnkovic (Chalmers), Erik Elmroth (Umeå)</a:t>
            </a:r>
          </a:p>
          <a:p>
            <a:pPr lvl="2"/>
            <a:r>
              <a:rPr lang="sv-SE" dirty="0" smtClean="0"/>
              <a:t>PM-AI/MLX</a:t>
            </a:r>
            <a:endParaRPr lang="sv-SE" dirty="0"/>
          </a:p>
          <a:p>
            <a:pPr lvl="2"/>
            <a:r>
              <a:rPr lang="sv-SE" dirty="0" smtClean="0"/>
              <a:t>PM-AI/MATH</a:t>
            </a:r>
          </a:p>
          <a:p>
            <a:pPr lvl="1"/>
            <a:r>
              <a:rPr lang="sv-SE" dirty="0" smtClean="0"/>
              <a:t>GSM – Graduate School Management Team</a:t>
            </a:r>
          </a:p>
          <a:p>
            <a:pPr lvl="2"/>
            <a:r>
              <a:rPr lang="sv-SE" dirty="0" smtClean="0"/>
              <a:t>GS-AS - responsible for AS track</a:t>
            </a:r>
          </a:p>
          <a:p>
            <a:pPr lvl="2"/>
            <a:r>
              <a:rPr lang="sv-SE" dirty="0" smtClean="0"/>
              <a:t>GS-AI - responsible for AI track</a:t>
            </a:r>
          </a:p>
          <a:p>
            <a:pPr lvl="1"/>
            <a:r>
              <a:rPr lang="sv-SE" dirty="0" smtClean="0"/>
              <a:t>IMAG - International Management and Affiliations Group</a:t>
            </a:r>
          </a:p>
          <a:p>
            <a:pPr lvl="2"/>
            <a:r>
              <a:rPr lang="sv-SE" dirty="0" smtClean="0"/>
              <a:t>Handles relations with collaborating universities</a:t>
            </a:r>
          </a:p>
          <a:p>
            <a:pPr lvl="2"/>
            <a:r>
              <a:rPr lang="sv-SE" dirty="0" smtClean="0"/>
              <a:t>Exchange periods, international postdocs, .....</a:t>
            </a:r>
          </a:p>
          <a:p>
            <a:pPr lvl="1"/>
            <a:r>
              <a:rPr lang="sv-SE" dirty="0" smtClean="0"/>
              <a:t>ISAB – International Scientific Advisory Board</a:t>
            </a:r>
          </a:p>
          <a:p>
            <a:pPr lvl="2"/>
            <a:r>
              <a:rPr lang="sv-SE" dirty="0" smtClean="0"/>
              <a:t>Scientific advisors to WASP</a:t>
            </a:r>
          </a:p>
          <a:p>
            <a:pPr lvl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811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Clusters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 mechanism for creating smaller, more research-focused networks than what is provided by the batches</a:t>
            </a:r>
          </a:p>
          <a:p>
            <a:r>
              <a:rPr lang="sv-SE" dirty="0" smtClean="0"/>
              <a:t>Currently WASP has 12 clusters, see </a:t>
            </a:r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  </a:t>
            </a:r>
            <a:r>
              <a:rPr lang="sv-SE" dirty="0" smtClean="0">
                <a:hlinkClick r:id="rId2"/>
              </a:rPr>
              <a:t>http://wasp-sweden.org/research/wasp-clusters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You have received an email with a link to a cluster selection form in December 2019</a:t>
            </a:r>
          </a:p>
          <a:p>
            <a:r>
              <a:rPr lang="sv-SE" dirty="0" smtClean="0"/>
              <a:t>You may belong to two clusters if you want – one major and one minor</a:t>
            </a:r>
          </a:p>
          <a:p>
            <a:r>
              <a:rPr lang="sv-SE" dirty="0" smtClean="0"/>
              <a:t>Cluster meetings after lunch on Wednesday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2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Kickoff Program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 smtClean="0"/>
              <a:t>13:00 – 13:25 Welcome and introduction to WASP and WASP Graduate School – </a:t>
            </a:r>
            <a:r>
              <a:rPr lang="sv-SE" i="1" dirty="0" smtClean="0"/>
              <a:t>Karl-Erik Årzén and Fredrik Heintz</a:t>
            </a:r>
          </a:p>
          <a:p>
            <a:pPr marL="0" indent="0">
              <a:buNone/>
            </a:pPr>
            <a:r>
              <a:rPr lang="sv-SE" dirty="0" smtClean="0"/>
              <a:t>13:25 – 14:00 WASP graduate school program – </a:t>
            </a:r>
            <a:r>
              <a:rPr lang="sv-SE" i="1" dirty="0" smtClean="0"/>
              <a:t>Bo Bernhardsson and Patric Jensfelt</a:t>
            </a:r>
          </a:p>
          <a:p>
            <a:pPr marL="0" indent="0">
              <a:buNone/>
            </a:pPr>
            <a:r>
              <a:rPr lang="sv-SE" dirty="0" smtClean="0"/>
              <a:t>14:00 – 14:10 Singapore Study Visit – </a:t>
            </a:r>
            <a:r>
              <a:rPr lang="sv-SE" i="1" dirty="0" smtClean="0"/>
              <a:t>Caroline Svahn, Joakim Johnander</a:t>
            </a:r>
          </a:p>
          <a:p>
            <a:pPr marL="0" indent="0">
              <a:buNone/>
            </a:pPr>
            <a:r>
              <a:rPr lang="sv-SE" dirty="0" smtClean="0"/>
              <a:t>14:10 – 14:20 Experiences from WARA – </a:t>
            </a:r>
            <a:r>
              <a:rPr lang="sv-SE" i="1" dirty="0" smtClean="0"/>
              <a:t>Olov Andersson</a:t>
            </a:r>
          </a:p>
          <a:p>
            <a:pPr marL="0" indent="0">
              <a:buNone/>
            </a:pPr>
            <a:r>
              <a:rPr lang="sv-SE" dirty="0" smtClean="0"/>
              <a:t>14:20 – 14:30 Experiences from international exchange – </a:t>
            </a:r>
            <a:r>
              <a:rPr lang="sv-SE" i="1" dirty="0" smtClean="0"/>
              <a:t>Mia Kokic, Natalie Pintar</a:t>
            </a:r>
          </a:p>
          <a:p>
            <a:pPr marL="0" indent="0">
              <a:buNone/>
            </a:pPr>
            <a:r>
              <a:rPr lang="sv-SE" dirty="0" smtClean="0"/>
              <a:t>14:30 – 14:40 WASP Program Office - </a:t>
            </a:r>
            <a:r>
              <a:rPr lang="sv-SE" i="1" dirty="0"/>
              <a:t>Elina Hjertström, Petronella Norberg, Anna Björnemo, Natalie Pintar, Jessica Danielsson Piazze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14:40 – 14:45 WASP Student Council - </a:t>
            </a:r>
            <a:r>
              <a:rPr lang="en-US" i="1" dirty="0" err="1"/>
              <a:t>Christoffer</a:t>
            </a:r>
            <a:r>
              <a:rPr lang="en-US" i="1" dirty="0"/>
              <a:t> </a:t>
            </a:r>
            <a:r>
              <a:rPr lang="en-US" i="1" dirty="0" err="1"/>
              <a:t>Blöcker</a:t>
            </a:r>
            <a:r>
              <a:rPr lang="en-US" i="1" dirty="0"/>
              <a:t>, Martin </a:t>
            </a:r>
            <a:r>
              <a:rPr lang="en-US" i="1" dirty="0" err="1"/>
              <a:t>Andersson</a:t>
            </a:r>
            <a:r>
              <a:rPr lang="en-US" i="1" dirty="0"/>
              <a:t>, Alexandre </a:t>
            </a:r>
            <a:r>
              <a:rPr lang="en-US" i="1" dirty="0" smtClean="0"/>
              <a:t>Martins</a:t>
            </a:r>
          </a:p>
          <a:p>
            <a:pPr marL="0" indent="0">
              <a:buNone/>
            </a:pPr>
            <a:r>
              <a:rPr lang="en-US" i="1" dirty="0" smtClean="0"/>
              <a:t>14:45 – 15:15 Coffee</a:t>
            </a:r>
          </a:p>
          <a:p>
            <a:pPr marL="0" indent="0">
              <a:buNone/>
            </a:pPr>
            <a:r>
              <a:rPr lang="en-US" i="1" dirty="0" smtClean="0"/>
              <a:t>….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91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WASP-HS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425"/>
            <a:ext cx="8113295" cy="4760527"/>
          </a:xfrm>
        </p:spPr>
        <p:txBody>
          <a:bodyPr/>
          <a:lstStyle/>
          <a:p>
            <a:r>
              <a:rPr lang="en-US" dirty="0"/>
              <a:t>WASP-Humanities and </a:t>
            </a:r>
            <a:r>
              <a:rPr lang="en-US" dirty="0" smtClean="0"/>
              <a:t>Society, a </a:t>
            </a:r>
            <a:r>
              <a:rPr lang="en-US" dirty="0"/>
              <a:t>separate program of SEK 660 million with its own board and </a:t>
            </a:r>
            <a:r>
              <a:rPr lang="en-US" dirty="0" smtClean="0"/>
              <a:t>organization</a:t>
            </a:r>
          </a:p>
          <a:p>
            <a:r>
              <a:rPr lang="en-US" dirty="0" smtClean="0"/>
              <a:t>The </a:t>
            </a:r>
            <a:r>
              <a:rPr lang="en-US" dirty="0"/>
              <a:t>Marianne and Marcus Wallenberg Foundation (a “sister” foundation to KAW</a:t>
            </a:r>
            <a:r>
              <a:rPr lang="en-US" dirty="0" smtClean="0"/>
              <a:t>)</a:t>
            </a:r>
          </a:p>
          <a:p>
            <a:r>
              <a:rPr lang="en-US" dirty="0"/>
              <a:t>Initial areas of interest:</a:t>
            </a:r>
            <a:endParaRPr lang="sv-SE" dirty="0"/>
          </a:p>
          <a:p>
            <a:pPr lvl="1"/>
            <a:r>
              <a:rPr lang="en-US" dirty="0"/>
              <a:t>Ethics </a:t>
            </a:r>
            <a:r>
              <a:rPr lang="en-US" dirty="0" smtClean="0"/>
              <a:t>for </a:t>
            </a:r>
            <a:r>
              <a:rPr lang="en-US" dirty="0"/>
              <a:t>autonomous systems and AI</a:t>
            </a:r>
            <a:endParaRPr lang="sv-SE" dirty="0"/>
          </a:p>
          <a:p>
            <a:pPr lvl="1"/>
            <a:r>
              <a:rPr lang="en-US" dirty="0"/>
              <a:t>Economy of autonomous systems and AI</a:t>
            </a:r>
            <a:endParaRPr lang="sv-SE" dirty="0"/>
          </a:p>
          <a:p>
            <a:pPr lvl="1"/>
            <a:r>
              <a:rPr lang="en-US" dirty="0"/>
              <a:t>Law for autonomous systems and AI</a:t>
            </a:r>
            <a:endParaRPr lang="sv-SE" dirty="0"/>
          </a:p>
          <a:p>
            <a:pPr lvl="1"/>
            <a:r>
              <a:rPr lang="en-US" dirty="0"/>
              <a:t>Social consequences, including effects on the labor market of autonomous systems and AI</a:t>
            </a:r>
            <a:endParaRPr lang="sv-SE" dirty="0"/>
          </a:p>
          <a:p>
            <a:pPr lvl="1"/>
            <a:r>
              <a:rPr lang="en-US" dirty="0"/>
              <a:t>Improved information systems for autonomous systems and AI</a:t>
            </a:r>
            <a:endParaRPr lang="sv-SE" dirty="0"/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74" y="-238897"/>
            <a:ext cx="3611626" cy="20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WASP Graduate School</a:t>
            </a:r>
          </a:p>
          <a:p>
            <a:r>
              <a:rPr lang="en-US" dirty="0"/>
              <a:t>Fredrik Heintz </a:t>
            </a:r>
            <a:br>
              <a:rPr lang="en-US" dirty="0"/>
            </a:br>
            <a:r>
              <a:rPr lang="en-US" dirty="0"/>
              <a:t>Graduate School Director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032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10" y="304174"/>
            <a:ext cx="8120645" cy="697555"/>
          </a:xfrm>
        </p:spPr>
        <p:txBody>
          <a:bodyPr>
            <a:normAutofit/>
          </a:bodyPr>
          <a:lstStyle/>
          <a:p>
            <a:r>
              <a:rPr lang="en-US" dirty="0" smtClean="0"/>
              <a:t>WASP Graduate School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81" y="1167624"/>
            <a:ext cx="7886701" cy="2209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One Graduate School with two tracks</a:t>
            </a:r>
          </a:p>
          <a:p>
            <a:pPr lvl="1"/>
            <a:r>
              <a:rPr lang="en-US" dirty="0"/>
              <a:t>Autonomous Systems and Software (AS)</a:t>
            </a:r>
          </a:p>
          <a:p>
            <a:pPr lvl="1"/>
            <a:r>
              <a:rPr lang="en-US" dirty="0"/>
              <a:t>Artificial Intelligence (AI)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 each track, a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mandatory course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package 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All courses are open to all WASP PhD students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More information in WASP Highlights</a:t>
            </a:r>
          </a:p>
        </p:txBody>
      </p:sp>
      <p:sp>
        <p:nvSpPr>
          <p:cNvPr id="6" name="Freeform 5"/>
          <p:cNvSpPr/>
          <p:nvPr/>
        </p:nvSpPr>
        <p:spPr>
          <a:xfrm>
            <a:off x="6917120" y="4556458"/>
            <a:ext cx="2602800" cy="3920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6508"/>
                </a:lnTo>
                <a:lnTo>
                  <a:pt x="1970926" y="196508"/>
                </a:lnTo>
                <a:lnTo>
                  <a:pt x="1970926" y="3920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505200" y="4556458"/>
            <a:ext cx="2690559" cy="3920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32497" y="0"/>
                </a:moveTo>
                <a:lnTo>
                  <a:pt x="2032497" y="196508"/>
                </a:lnTo>
                <a:lnTo>
                  <a:pt x="0" y="196508"/>
                </a:lnTo>
                <a:lnTo>
                  <a:pt x="0" y="3920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424561" y="3625120"/>
            <a:ext cx="5542396" cy="931338"/>
          </a:xfrm>
          <a:custGeom>
            <a:avLst/>
            <a:gdLst>
              <a:gd name="connsiteX0" fmla="*/ 0 w 5542396"/>
              <a:gd name="connsiteY0" fmla="*/ 0 h 931338"/>
              <a:gd name="connsiteX1" fmla="*/ 5542396 w 5542396"/>
              <a:gd name="connsiteY1" fmla="*/ 0 h 931338"/>
              <a:gd name="connsiteX2" fmla="*/ 5542396 w 5542396"/>
              <a:gd name="connsiteY2" fmla="*/ 931338 h 931338"/>
              <a:gd name="connsiteX3" fmla="*/ 0 w 5542396"/>
              <a:gd name="connsiteY3" fmla="*/ 931338 h 931338"/>
              <a:gd name="connsiteX4" fmla="*/ 0 w 5542396"/>
              <a:gd name="connsiteY4" fmla="*/ 0 h 93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2396" h="931338">
                <a:moveTo>
                  <a:pt x="0" y="0"/>
                </a:moveTo>
                <a:lnTo>
                  <a:pt x="5542396" y="0"/>
                </a:lnTo>
                <a:lnTo>
                  <a:pt x="5542396" y="931338"/>
                </a:lnTo>
                <a:lnTo>
                  <a:pt x="0" y="931338"/>
                </a:lnTo>
                <a:lnTo>
                  <a:pt x="0" y="0"/>
                </a:lnTo>
                <a:close/>
              </a:path>
            </a:pathLst>
          </a:custGeom>
          <a:solidFill>
            <a:srgbClr val="1A8D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Graduate School Management group (GSM)</a:t>
            </a:r>
          </a:p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Director: Fredrik Heintz</a:t>
            </a:r>
          </a:p>
        </p:txBody>
      </p:sp>
      <p:sp>
        <p:nvSpPr>
          <p:cNvPr id="9" name="Freeform 8"/>
          <p:cNvSpPr/>
          <p:nvPr/>
        </p:nvSpPr>
        <p:spPr>
          <a:xfrm>
            <a:off x="7082220" y="4948547"/>
            <a:ext cx="3550691" cy="931338"/>
          </a:xfrm>
          <a:custGeom>
            <a:avLst/>
            <a:gdLst>
              <a:gd name="connsiteX0" fmla="*/ 0 w 3550691"/>
              <a:gd name="connsiteY0" fmla="*/ 0 h 931338"/>
              <a:gd name="connsiteX1" fmla="*/ 3550691 w 3550691"/>
              <a:gd name="connsiteY1" fmla="*/ 0 h 931338"/>
              <a:gd name="connsiteX2" fmla="*/ 3550691 w 3550691"/>
              <a:gd name="connsiteY2" fmla="*/ 931338 h 931338"/>
              <a:gd name="connsiteX3" fmla="*/ 0 w 3550691"/>
              <a:gd name="connsiteY3" fmla="*/ 931338 h 931338"/>
              <a:gd name="connsiteX4" fmla="*/ 0 w 3550691"/>
              <a:gd name="connsiteY4" fmla="*/ 0 h 93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691" h="931338">
                <a:moveTo>
                  <a:pt x="0" y="0"/>
                </a:moveTo>
                <a:lnTo>
                  <a:pt x="3550691" y="0"/>
                </a:lnTo>
                <a:lnTo>
                  <a:pt x="3550691" y="931338"/>
                </a:lnTo>
                <a:lnTo>
                  <a:pt x="0" y="931338"/>
                </a:lnTo>
                <a:lnTo>
                  <a:pt x="0" y="0"/>
                </a:lnTo>
                <a:close/>
              </a:path>
            </a:pathLst>
          </a:custGeom>
          <a:solidFill>
            <a:srgbClr val="1A8D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GS-AI</a:t>
            </a:r>
          </a:p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Director: Warwick Tucker</a:t>
            </a:r>
          </a:p>
        </p:txBody>
      </p:sp>
      <p:sp>
        <p:nvSpPr>
          <p:cNvPr id="10" name="Freeform 9"/>
          <p:cNvSpPr/>
          <p:nvPr/>
        </p:nvSpPr>
        <p:spPr>
          <a:xfrm>
            <a:off x="1721657" y="4949174"/>
            <a:ext cx="3673832" cy="931338"/>
          </a:xfrm>
          <a:custGeom>
            <a:avLst/>
            <a:gdLst>
              <a:gd name="connsiteX0" fmla="*/ 0 w 3673832"/>
              <a:gd name="connsiteY0" fmla="*/ 0 h 931338"/>
              <a:gd name="connsiteX1" fmla="*/ 3673832 w 3673832"/>
              <a:gd name="connsiteY1" fmla="*/ 0 h 931338"/>
              <a:gd name="connsiteX2" fmla="*/ 3673832 w 3673832"/>
              <a:gd name="connsiteY2" fmla="*/ 931338 h 931338"/>
              <a:gd name="connsiteX3" fmla="*/ 0 w 3673832"/>
              <a:gd name="connsiteY3" fmla="*/ 931338 h 931338"/>
              <a:gd name="connsiteX4" fmla="*/ 0 w 3673832"/>
              <a:gd name="connsiteY4" fmla="*/ 0 h 93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832" h="931338">
                <a:moveTo>
                  <a:pt x="0" y="0"/>
                </a:moveTo>
                <a:lnTo>
                  <a:pt x="3673832" y="0"/>
                </a:lnTo>
                <a:lnTo>
                  <a:pt x="3673832" y="931338"/>
                </a:lnTo>
                <a:lnTo>
                  <a:pt x="0" y="931338"/>
                </a:lnTo>
                <a:lnTo>
                  <a:pt x="0" y="0"/>
                </a:lnTo>
                <a:close/>
              </a:path>
            </a:pathLst>
          </a:custGeom>
          <a:solidFill>
            <a:srgbClr val="1A8D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GS-AS</a:t>
            </a:r>
          </a:p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/>
              <a:t>Director: Karl-Erik </a:t>
            </a:r>
            <a:r>
              <a:rPr lang="en-US" sz="2400" kern="1200" dirty="0" smtClean="0"/>
              <a:t>Årzén</a:t>
            </a:r>
            <a:endParaRPr lang="en-US" sz="2400" kern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75" y="5046517"/>
            <a:ext cx="562498" cy="735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011" y="5080874"/>
            <a:ext cx="701040" cy="701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2" r="29194" b="15581"/>
          <a:stretch/>
        </p:blipFill>
        <p:spPr>
          <a:xfrm>
            <a:off x="9164319" y="3718560"/>
            <a:ext cx="640587" cy="7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Graduate School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000" dirty="0"/>
              <a:t>The mission of the WASP Graduate School is to educate PhDs with skills in </a:t>
            </a:r>
            <a:r>
              <a:rPr lang="en-US" sz="4000" b="1" dirty="0">
                <a:solidFill>
                  <a:srgbClr val="1A8DAD"/>
                </a:solidFill>
              </a:rPr>
              <a:t>strategically important disciplines</a:t>
            </a:r>
            <a:r>
              <a:rPr lang="en-US" sz="4000" dirty="0">
                <a:solidFill>
                  <a:srgbClr val="1A8DAD"/>
                </a:solidFill>
              </a:rPr>
              <a:t> </a:t>
            </a:r>
            <a:r>
              <a:rPr lang="en-US" sz="4000" dirty="0"/>
              <a:t>within WASP, together with a </a:t>
            </a:r>
            <a:r>
              <a:rPr lang="en-US" sz="4000" b="1" dirty="0">
                <a:solidFill>
                  <a:srgbClr val="1A8DAD"/>
                </a:solidFill>
              </a:rPr>
              <a:t>broad knowledge </a:t>
            </a:r>
            <a:r>
              <a:rPr lang="en-US" sz="4000" dirty="0"/>
              <a:t>of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>
                <a:solidFill>
                  <a:srgbClr val="1A8DAD"/>
                </a:solidFill>
              </a:rPr>
              <a:t>AI, autonomous systems and software development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954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– Students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1A8DAD"/>
                </a:solidFill>
              </a:rPr>
              <a:t>You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should become knowledgeable </a:t>
            </a:r>
            <a:r>
              <a:rPr lang="en-US" b="1" dirty="0">
                <a:solidFill>
                  <a:srgbClr val="1A8DAD"/>
                </a:solidFill>
              </a:rPr>
              <a:t>researchers</a:t>
            </a:r>
            <a:r>
              <a:rPr lang="en-US" dirty="0">
                <a:solidFill>
                  <a:srgbClr val="1A8DAD"/>
                </a:solidFill>
              </a:rPr>
              <a:t> </a:t>
            </a:r>
            <a:r>
              <a:rPr lang="en-US" dirty="0"/>
              <a:t>in the area of </a:t>
            </a:r>
            <a:r>
              <a:rPr lang="en-US" b="1" dirty="0">
                <a:solidFill>
                  <a:srgbClr val="1A8DAD"/>
                </a:solidFill>
              </a:rPr>
              <a:t>AI, autonomous system or software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1A8DAD"/>
                </a:solidFill>
              </a:rPr>
              <a:t>You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should form a strong sense of </a:t>
            </a:r>
            <a:r>
              <a:rPr lang="en-US" b="1" dirty="0">
                <a:solidFill>
                  <a:srgbClr val="1A8DAD"/>
                </a:solidFill>
              </a:rPr>
              <a:t>belonging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to WASP connecting you together. </a:t>
            </a:r>
            <a:br>
              <a:rPr lang="en-US" dirty="0"/>
            </a:br>
            <a:r>
              <a:rPr lang="en-US" b="1" dirty="0">
                <a:solidFill>
                  <a:srgbClr val="1A8DAD"/>
                </a:solidFill>
              </a:rPr>
              <a:t>You are WASP!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1A8DAD"/>
                </a:solidFill>
              </a:rPr>
              <a:t>You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should get to know Swedish </a:t>
            </a:r>
            <a:r>
              <a:rPr lang="en-US" b="1" dirty="0">
                <a:solidFill>
                  <a:srgbClr val="1A8DAD"/>
                </a:solidFill>
              </a:rPr>
              <a:t>industry</a:t>
            </a:r>
            <a:r>
              <a:rPr lang="en-US" dirty="0">
                <a:solidFill>
                  <a:srgbClr val="1A8DAD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1A8DAD"/>
                </a:solidFill>
              </a:rPr>
              <a:t>You</a:t>
            </a:r>
            <a:r>
              <a:rPr lang="en-US" dirty="0">
                <a:solidFill>
                  <a:srgbClr val="1A8DAD"/>
                </a:solidFill>
              </a:rPr>
              <a:t> </a:t>
            </a:r>
            <a:r>
              <a:rPr lang="en-US" dirty="0"/>
              <a:t>should form a strong and valuable </a:t>
            </a:r>
            <a:r>
              <a:rPr lang="en-US" b="1" dirty="0">
                <a:solidFill>
                  <a:srgbClr val="1A8DAD"/>
                </a:solidFill>
              </a:rPr>
              <a:t>international</a:t>
            </a:r>
            <a:r>
              <a:rPr lang="en-US" dirty="0">
                <a:solidFill>
                  <a:srgbClr val="1A8DAD"/>
                </a:solidFill>
              </a:rPr>
              <a:t> </a:t>
            </a:r>
            <a:r>
              <a:rPr lang="en-US" dirty="0"/>
              <a:t>academic-industrial </a:t>
            </a:r>
            <a:r>
              <a:rPr lang="en-US" b="1" dirty="0">
                <a:solidFill>
                  <a:srgbClr val="1A8DAD"/>
                </a:solidFill>
              </a:rPr>
              <a:t>network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1A8DAD"/>
                </a:solidFill>
              </a:rPr>
              <a:t>You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should strive for </a:t>
            </a:r>
            <a:r>
              <a:rPr lang="en-US" b="1" dirty="0">
                <a:solidFill>
                  <a:srgbClr val="1A8DAD"/>
                </a:solidFill>
              </a:rPr>
              <a:t>greatness.</a:t>
            </a:r>
          </a:p>
        </p:txBody>
      </p:sp>
    </p:spTree>
    <p:extLst>
      <p:ext uri="{BB962C8B-B14F-4D97-AF65-F5344CB8AC3E}">
        <p14:creationId xmlns:p14="http://schemas.microsoft.com/office/powerpoint/2010/main" val="2805860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– GSM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1A8DAD"/>
                </a:solidFill>
              </a:rPr>
              <a:t>We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will organize </a:t>
            </a:r>
            <a:r>
              <a:rPr lang="en-US" b="1" dirty="0">
                <a:solidFill>
                  <a:srgbClr val="1A8DAD"/>
                </a:solidFill>
              </a:rPr>
              <a:t>courses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1A8DAD"/>
                </a:solidFill>
              </a:rPr>
              <a:t>activities</a:t>
            </a:r>
            <a:r>
              <a:rPr lang="en-US" dirty="0">
                <a:solidFill>
                  <a:srgbClr val="1A8DAD"/>
                </a:solidFill>
              </a:rPr>
              <a:t> </a:t>
            </a:r>
            <a:r>
              <a:rPr lang="en-US" dirty="0"/>
              <a:t>that </a:t>
            </a:r>
            <a:r>
              <a:rPr lang="en-US" b="1" dirty="0">
                <a:solidFill>
                  <a:srgbClr val="1A8DAD"/>
                </a:solidFill>
              </a:rPr>
              <a:t>respect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the needs of a </a:t>
            </a:r>
            <a:r>
              <a:rPr lang="en-US" b="1" dirty="0">
                <a:solidFill>
                  <a:srgbClr val="1A8DAD"/>
                </a:solidFill>
              </a:rPr>
              <a:t>heterogeneous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group of students spread out over Sweden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1A8DAD"/>
                </a:solidFill>
              </a:rPr>
              <a:t>We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will organize </a:t>
            </a:r>
            <a:r>
              <a:rPr lang="en-US" b="1" dirty="0">
                <a:solidFill>
                  <a:srgbClr val="1A8DAD"/>
                </a:solidFill>
              </a:rPr>
              <a:t>activities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to provide academic and industrial researchers and engineers with </a:t>
            </a:r>
            <a:r>
              <a:rPr lang="en-US" b="1" dirty="0">
                <a:solidFill>
                  <a:srgbClr val="1A8DAD"/>
                </a:solidFill>
              </a:rPr>
              <a:t>state-of-the-art knowledge</a:t>
            </a:r>
            <a:r>
              <a:rPr lang="en-US" dirty="0">
                <a:solidFill>
                  <a:srgbClr val="1A8DAD"/>
                </a:solidFill>
              </a:rPr>
              <a:t> in </a:t>
            </a:r>
            <a:r>
              <a:rPr lang="en-US" b="1" dirty="0">
                <a:solidFill>
                  <a:srgbClr val="1A8DAD"/>
                </a:solidFill>
              </a:rPr>
              <a:t>AI, autonomous systems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1A8DAD"/>
                </a:solidFill>
              </a:rPr>
              <a:t>and software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1A8DAD"/>
                </a:solidFill>
              </a:rPr>
              <a:t>We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will provide </a:t>
            </a:r>
            <a:r>
              <a:rPr lang="en-US" b="1" dirty="0">
                <a:solidFill>
                  <a:srgbClr val="1A8DAD"/>
                </a:solidFill>
              </a:rPr>
              <a:t>added value </a:t>
            </a:r>
            <a:r>
              <a:rPr lang="en-US" dirty="0"/>
              <a:t>to your PhD education.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1A8DAD"/>
                </a:solidFill>
              </a:rPr>
              <a:t>We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will provide </a:t>
            </a:r>
            <a:r>
              <a:rPr lang="en-US" b="1" dirty="0">
                <a:solidFill>
                  <a:srgbClr val="1A8DAD"/>
                </a:solidFill>
              </a:rPr>
              <a:t>opportunities</a:t>
            </a:r>
            <a:r>
              <a:rPr lang="en-US" dirty="0">
                <a:solidFill>
                  <a:srgbClr val="1A8DAD"/>
                </a:solidFill>
              </a:rPr>
              <a:t> </a:t>
            </a:r>
            <a:r>
              <a:rPr lang="en-US" dirty="0"/>
              <a:t>to those that really want to </a:t>
            </a:r>
            <a:r>
              <a:rPr lang="en-US" b="1" dirty="0">
                <a:solidFill>
                  <a:srgbClr val="1A8DAD"/>
                </a:solidFill>
              </a:rPr>
              <a:t>become</a:t>
            </a:r>
            <a:r>
              <a:rPr lang="en-US" dirty="0">
                <a:solidFill>
                  <a:srgbClr val="1A8DAD"/>
                </a:solidFill>
              </a:rPr>
              <a:t> </a:t>
            </a:r>
            <a:r>
              <a:rPr lang="en-US" b="1" dirty="0">
                <a:solidFill>
                  <a:srgbClr val="1A8DAD"/>
                </a:solidFill>
              </a:rPr>
              <a:t>great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5755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244857"/>
            <a:ext cx="7886700" cy="476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Winter Conference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Yearly conference for all WASP PhD students to present their research and get friendly feedback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Courses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Roughly one mandatory 6hp course per semester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All WASP courses available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Summer Schools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Usually in August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International Trip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Usually in October</a:t>
            </a:r>
          </a:p>
        </p:txBody>
      </p:sp>
    </p:spTree>
    <p:extLst>
      <p:ext uri="{BB962C8B-B14F-4D97-AF65-F5344CB8AC3E}">
        <p14:creationId xmlns:p14="http://schemas.microsoft.com/office/powerpoint/2010/main" val="2158826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v-SE" sz="6000" b="1" dirty="0" err="1"/>
              <a:t>Take</a:t>
            </a:r>
            <a:r>
              <a:rPr lang="sv-SE" sz="6000" b="1" dirty="0"/>
              <a:t> the </a:t>
            </a:r>
            <a:r>
              <a:rPr lang="sv-SE" sz="6000" b="1" dirty="0" err="1">
                <a:solidFill>
                  <a:srgbClr val="1A8DAD"/>
                </a:solidFill>
              </a:rPr>
              <a:t>opportunity</a:t>
            </a:r>
            <a:r>
              <a:rPr lang="sv-SE" sz="6000" b="1" dirty="0">
                <a:solidFill>
                  <a:schemeClr val="accent1"/>
                </a:solidFill>
              </a:rPr>
              <a:t> </a:t>
            </a:r>
            <a:r>
              <a:rPr lang="sv-SE" sz="6000" b="1" dirty="0" err="1"/>
              <a:t>that</a:t>
            </a:r>
            <a:r>
              <a:rPr lang="sv-SE" sz="6000" b="1" dirty="0"/>
              <a:t> </a:t>
            </a:r>
            <a:r>
              <a:rPr lang="sv-SE" sz="6000" b="1" dirty="0">
                <a:solidFill>
                  <a:srgbClr val="1A8DAD"/>
                </a:solidFill>
              </a:rPr>
              <a:t>WASP</a:t>
            </a:r>
            <a:r>
              <a:rPr lang="sv-SE" sz="6000" b="1" dirty="0"/>
              <a:t> is </a:t>
            </a:r>
            <a:br>
              <a:rPr lang="sv-SE" sz="6000" b="1" dirty="0"/>
            </a:br>
            <a:r>
              <a:rPr lang="sv-SE" sz="6000" b="1" dirty="0"/>
              <a:t>and </a:t>
            </a:r>
            <a:r>
              <a:rPr lang="sv-SE" sz="6000" b="1" dirty="0" err="1"/>
              <a:t>strive</a:t>
            </a:r>
            <a:r>
              <a:rPr lang="sv-SE" sz="6000" b="1" dirty="0"/>
              <a:t> to </a:t>
            </a:r>
            <a:br>
              <a:rPr lang="sv-SE" sz="6000" b="1" dirty="0"/>
            </a:br>
            <a:r>
              <a:rPr lang="sv-SE" sz="6000" b="1" dirty="0" err="1">
                <a:solidFill>
                  <a:srgbClr val="1A8DAD"/>
                </a:solidFill>
              </a:rPr>
              <a:t>become</a:t>
            </a:r>
            <a:r>
              <a:rPr lang="sv-SE" sz="6000" b="1" dirty="0">
                <a:solidFill>
                  <a:srgbClr val="1A8DAD"/>
                </a:solidFill>
              </a:rPr>
              <a:t> </a:t>
            </a:r>
            <a:r>
              <a:rPr lang="sv-SE" sz="6000" b="1" dirty="0" err="1">
                <a:solidFill>
                  <a:srgbClr val="1A8DAD"/>
                </a:solidFill>
              </a:rPr>
              <a:t>great</a:t>
            </a:r>
            <a:r>
              <a:rPr lang="sv-SE" sz="6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539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Kickoff Program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44857"/>
            <a:ext cx="11041049" cy="4760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15:15 – 16:00 Pitch presentations by all new students</a:t>
            </a:r>
          </a:p>
          <a:p>
            <a:pPr lvl="1"/>
            <a:r>
              <a:rPr lang="sv-SE" dirty="0" smtClean="0"/>
              <a:t>AS – Room: Operan</a:t>
            </a:r>
          </a:p>
          <a:p>
            <a:pPr lvl="1"/>
            <a:r>
              <a:rPr lang="sv-SE" dirty="0" smtClean="0"/>
              <a:t>AI – Room: Solot</a:t>
            </a:r>
          </a:p>
          <a:p>
            <a:pPr marL="0" indent="0">
              <a:buNone/>
            </a:pPr>
            <a:r>
              <a:rPr lang="sv-SE" dirty="0" smtClean="0"/>
              <a:t>16:00 – 17:00 Discussion in smaller groups</a:t>
            </a:r>
          </a:p>
          <a:p>
            <a:pPr lvl="1"/>
            <a:r>
              <a:rPr lang="sv-SE" dirty="0" smtClean="0"/>
              <a:t>AI – Room: Solot</a:t>
            </a:r>
          </a:p>
          <a:p>
            <a:pPr lvl="1"/>
            <a:r>
              <a:rPr lang="sv-SE" dirty="0" smtClean="0"/>
              <a:t>AS@Lund – Room: Opera</a:t>
            </a:r>
          </a:p>
          <a:p>
            <a:pPr lvl="1"/>
            <a:r>
              <a:rPr lang="sv-SE" dirty="0" smtClean="0"/>
              <a:t>AS@KTH 1 – Room: Sonaten</a:t>
            </a:r>
          </a:p>
          <a:p>
            <a:pPr lvl="1"/>
            <a:r>
              <a:rPr lang="sv-SE" dirty="0" smtClean="0"/>
              <a:t>AS@KTH 2 – Room: Operetten</a:t>
            </a:r>
          </a:p>
          <a:p>
            <a:pPr lvl="1"/>
            <a:r>
              <a:rPr lang="sv-SE" dirty="0" smtClean="0"/>
              <a:t>AS@LIU/Chalmers/UmU – Room: Pressläktaren</a:t>
            </a:r>
          </a:p>
          <a:p>
            <a:pPr marL="0" indent="0">
              <a:buNone/>
            </a:pPr>
            <a:r>
              <a:rPr lang="sv-SE" dirty="0" smtClean="0"/>
              <a:t>19:00 - ... Kick-off Dinner, Scandic Frimurarehotellet (”Frimis”), </a:t>
            </a:r>
            <a:r>
              <a:rPr lang="sv-SE" dirty="0"/>
              <a:t>Sankt Larsgatan </a:t>
            </a:r>
            <a:r>
              <a:rPr lang="sv-SE" dirty="0" smtClean="0"/>
              <a:t>14</a:t>
            </a:r>
          </a:p>
          <a:p>
            <a:pPr lvl="1"/>
            <a:r>
              <a:rPr lang="sv-SE" dirty="0" smtClean="0"/>
              <a:t>Mingle in the lobby from 18:00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6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Kickoff Program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857"/>
            <a:ext cx="10845800" cy="4760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Tuesday 14 Jan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9:00 – 10:00 AS PhD students – Introduction to Autonomous Systems 1 </a:t>
            </a:r>
            <a:br>
              <a:rPr lang="sv-SE" dirty="0" smtClean="0"/>
            </a:br>
            <a:r>
              <a:rPr lang="sv-SE" dirty="0" smtClean="0"/>
              <a:t>(Crusellhallen) – </a:t>
            </a:r>
            <a:r>
              <a:rPr lang="sv-SE" i="1" dirty="0" smtClean="0"/>
              <a:t>Bo Bernhardsson and Patric Jensfelt</a:t>
            </a:r>
          </a:p>
          <a:p>
            <a:pPr marL="0" indent="0">
              <a:buNone/>
            </a:pPr>
            <a:r>
              <a:rPr lang="sv-SE" i="1" dirty="0" smtClean="0"/>
              <a:t>-----------------------------------------------------------------------------------</a:t>
            </a:r>
          </a:p>
          <a:p>
            <a:pPr marL="0" indent="0">
              <a:buNone/>
            </a:pPr>
            <a:r>
              <a:rPr lang="sv-SE" dirty="0" smtClean="0"/>
              <a:t>9:00 – 10:00 AI PhD students – Introduction to mandatory courses for the AI track (Solot) – </a:t>
            </a:r>
            <a:r>
              <a:rPr lang="sv-SE" i="1" dirty="0" smtClean="0"/>
              <a:t>Warwick Tucker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dirty="0" smtClean="0"/>
              <a:t>10:00 – 10:30 Coffee</a:t>
            </a:r>
          </a:p>
          <a:p>
            <a:pPr marL="0" indent="0">
              <a:buNone/>
            </a:pPr>
            <a:r>
              <a:rPr lang="sv-SE" dirty="0" smtClean="0"/>
              <a:t>10:30 Winter School starts (Crusellhallen)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01864" y="4381169"/>
            <a:ext cx="95892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76" y="192505"/>
            <a:ext cx="11422613" cy="57922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288378" y="1756611"/>
            <a:ext cx="721895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Oval 5"/>
          <p:cNvSpPr/>
          <p:nvPr/>
        </p:nvSpPr>
        <p:spPr>
          <a:xfrm>
            <a:off x="7202905" y="2751722"/>
            <a:ext cx="721895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6"/>
          <p:cNvSpPr/>
          <p:nvPr/>
        </p:nvSpPr>
        <p:spPr>
          <a:xfrm>
            <a:off x="3271087" y="2992356"/>
            <a:ext cx="1066800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4241632" y="1347537"/>
            <a:ext cx="883821" cy="409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8053136" y="2326106"/>
            <a:ext cx="721895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10194757" y="1215190"/>
            <a:ext cx="721895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6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60358" y="0"/>
            <a:ext cx="15446730" cy="6858000"/>
          </a:xfrm>
        </p:spPr>
      </p:pic>
      <p:sp>
        <p:nvSpPr>
          <p:cNvPr id="5" name="Rectangle 4"/>
          <p:cNvSpPr/>
          <p:nvPr/>
        </p:nvSpPr>
        <p:spPr>
          <a:xfrm>
            <a:off x="5101389" y="4981074"/>
            <a:ext cx="1756611" cy="63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/>
          <p:cNvSpPr/>
          <p:nvPr/>
        </p:nvSpPr>
        <p:spPr>
          <a:xfrm>
            <a:off x="5419725" y="1628775"/>
            <a:ext cx="1133475" cy="276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3169920" y="613112"/>
            <a:ext cx="5173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>
                <a:solidFill>
                  <a:schemeClr val="bg1"/>
                </a:solidFill>
              </a:rPr>
              <a:t>The WASP Story</a:t>
            </a:r>
            <a:endParaRPr lang="sv-SE" sz="6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65120" y="1766887"/>
            <a:ext cx="5974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3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Swedish Research Funding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0182"/>
            <a:ext cx="10515600" cy="4760527"/>
          </a:xfrm>
        </p:spPr>
        <p:txBody>
          <a:bodyPr/>
          <a:lstStyle/>
          <a:p>
            <a:r>
              <a:rPr lang="sv-SE" dirty="0" smtClean="0"/>
              <a:t>But still in 2014, the amount of research funding in </a:t>
            </a:r>
            <a:br>
              <a:rPr lang="sv-SE" dirty="0" smtClean="0"/>
            </a:br>
            <a:r>
              <a:rPr lang="sv-SE" dirty="0" smtClean="0"/>
              <a:t>Sweden for AI and autonomous systems was very low</a:t>
            </a:r>
          </a:p>
          <a:p>
            <a:pPr lvl="1"/>
            <a:r>
              <a:rPr lang="sv-SE" dirty="0" smtClean="0"/>
              <a:t>Swedish Research Council (”VR”)</a:t>
            </a:r>
          </a:p>
          <a:p>
            <a:pPr lvl="1"/>
            <a:r>
              <a:rPr lang="sv-SE" dirty="0" smtClean="0"/>
              <a:t>VINNOVA</a:t>
            </a:r>
          </a:p>
          <a:p>
            <a:pPr lvl="1"/>
            <a:r>
              <a:rPr lang="sv-SE" dirty="0" smtClean="0"/>
              <a:t>Swedish Foundation for Strategic Research (”SSF”)</a:t>
            </a:r>
          </a:p>
          <a:p>
            <a:pPr lvl="1"/>
            <a:r>
              <a:rPr lang="sv-SE" dirty="0" smtClean="0"/>
              <a:t>...</a:t>
            </a:r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49" y="411809"/>
            <a:ext cx="2703411" cy="53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Knut and Alice Wallenberg Foundation (KAW)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59" y="1374478"/>
            <a:ext cx="4544085" cy="22720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3" y="3148263"/>
            <a:ext cx="2618874" cy="2618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04350" y="2221008"/>
            <a:ext cx="10515600" cy="4760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400" dirty="0" smtClean="0"/>
              <a:t>WASP</a:t>
            </a:r>
          </a:p>
          <a:p>
            <a:pPr marL="0" indent="0" algn="ctr">
              <a:buNone/>
            </a:pPr>
            <a:r>
              <a:rPr lang="sv-SE" dirty="0" smtClean="0"/>
              <a:t>Sweden’s largest</a:t>
            </a:r>
            <a:br>
              <a:rPr lang="sv-SE" dirty="0" smtClean="0"/>
            </a:br>
            <a:r>
              <a:rPr lang="sv-SE" dirty="0" smtClean="0"/>
              <a:t> research program ever</a:t>
            </a: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5.5 BSEK</a:t>
            </a:r>
          </a:p>
          <a:p>
            <a:pPr marL="0" indent="0" algn="ctr">
              <a:buNone/>
            </a:pPr>
            <a:r>
              <a:rPr lang="sv-SE" dirty="0" smtClean="0"/>
              <a:t>2015 – 2029</a:t>
            </a:r>
          </a:p>
          <a:p>
            <a:pPr marL="0" indent="0" algn="ctr">
              <a:buNone/>
            </a:pPr>
            <a:r>
              <a:rPr lang="sv-SE" dirty="0" smtClean="0"/>
              <a:t>”</a:t>
            </a:r>
            <a:r>
              <a:rPr lang="sv-SE" i="1" dirty="0" smtClean="0"/>
              <a:t>for the benefit of </a:t>
            </a:r>
            <a:br>
              <a:rPr lang="sv-SE" i="1" dirty="0" smtClean="0"/>
            </a:br>
            <a:r>
              <a:rPr lang="sv-SE" i="1" dirty="0" smtClean="0"/>
              <a:t>Swedish industry</a:t>
            </a:r>
            <a:r>
              <a:rPr lang="sv-SE" dirty="0" smtClean="0"/>
              <a:t>”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399423" y="2223013"/>
            <a:ext cx="902368" cy="692228"/>
          </a:xfrm>
          <a:prstGeom prst="rightArrow">
            <a:avLst/>
          </a:prstGeom>
          <a:solidFill>
            <a:srgbClr val="1A8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AutoShape 2" descr="Image result for Ericsson logo"/>
          <p:cNvSpPr>
            <a:spLocks noChangeAspect="1" noChangeArrowheads="1"/>
          </p:cNvSpPr>
          <p:nvPr/>
        </p:nvSpPr>
        <p:spPr bwMode="auto">
          <a:xfrm>
            <a:off x="375031" y="-578578"/>
            <a:ext cx="13049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28811" r="17820" b="32437"/>
          <a:stretch/>
        </p:blipFill>
        <p:spPr>
          <a:xfrm>
            <a:off x="580525" y="4097554"/>
            <a:ext cx="1619251" cy="523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5" y="4857751"/>
            <a:ext cx="1314450" cy="4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WASP Outcomes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47" y="1341109"/>
            <a:ext cx="11241505" cy="47605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v-SE" sz="2800" dirty="0" smtClean="0"/>
              <a:t>WASP will produce research results, demos, publications, products, ......, </a:t>
            </a:r>
            <a:br>
              <a:rPr lang="sv-SE" sz="2800" dirty="0" smtClean="0"/>
            </a:br>
            <a:endParaRPr lang="sv-SE" sz="2800" dirty="0" smtClean="0"/>
          </a:p>
          <a:p>
            <a:pPr marL="0" indent="0" algn="ctr">
              <a:buNone/>
            </a:pPr>
            <a:r>
              <a:rPr lang="sv-SE" sz="2800" dirty="0" smtClean="0"/>
              <a:t>but the main outcome of WASP is </a:t>
            </a:r>
            <a:r>
              <a:rPr lang="sv-SE" sz="2800" b="1" dirty="0" smtClean="0">
                <a:solidFill>
                  <a:srgbClr val="FF0000"/>
                </a:solidFill>
              </a:rPr>
              <a:t>you</a:t>
            </a:r>
            <a:r>
              <a:rPr lang="sv-SE" sz="2800" dirty="0" smtClean="0"/>
              <a:t>!</a:t>
            </a:r>
          </a:p>
          <a:p>
            <a:pPr marL="0" indent="0" algn="ctr">
              <a:buNone/>
            </a:pPr>
            <a:endParaRPr lang="sv-SE" sz="2800" dirty="0"/>
          </a:p>
          <a:p>
            <a:pPr marL="0" indent="0" algn="ctr">
              <a:buNone/>
            </a:pPr>
            <a:r>
              <a:rPr lang="sv-SE" sz="2800" dirty="0" smtClean="0"/>
              <a:t>Competence buildup in Swedish industry and academia through </a:t>
            </a:r>
            <a:br>
              <a:rPr lang="sv-SE" sz="2800" dirty="0" smtClean="0"/>
            </a:br>
            <a:r>
              <a:rPr lang="sv-SE" sz="2800" dirty="0" smtClean="0"/>
              <a:t>human knowledge transfer</a:t>
            </a:r>
          </a:p>
          <a:p>
            <a:pPr marL="0" indent="0" algn="ctr">
              <a:buNone/>
            </a:pPr>
            <a:endParaRPr lang="sv-SE" sz="2800" dirty="0"/>
          </a:p>
          <a:p>
            <a:pPr marL="0" indent="0" algn="ctr">
              <a:buNone/>
            </a:pPr>
            <a:r>
              <a:rPr lang="sv-SE" sz="2800" dirty="0" smtClean="0"/>
              <a:t>PhD students, postdocs, and faculty recruitments</a:t>
            </a:r>
          </a:p>
          <a:p>
            <a:pPr marL="0" indent="0" algn="ctr">
              <a:buNone/>
            </a:pPr>
            <a:endParaRPr lang="sv-SE" sz="2800" dirty="0"/>
          </a:p>
          <a:p>
            <a:pPr marL="0" indent="0" algn="ctr">
              <a:buNone/>
            </a:pPr>
            <a:r>
              <a:rPr lang="sv-SE" sz="2800" b="1" dirty="0" smtClean="0"/>
              <a:t>Aim</a:t>
            </a:r>
            <a:r>
              <a:rPr lang="sv-SE" sz="2800" dirty="0" smtClean="0"/>
              <a:t>: 400 PhD students (excl affiliated), </a:t>
            </a:r>
            <a:r>
              <a:rPr lang="sv-SE" sz="2800" b="1" dirty="0" smtClean="0"/>
              <a:t>Now</a:t>
            </a:r>
            <a:r>
              <a:rPr lang="sv-SE" sz="2800" dirty="0" smtClean="0"/>
              <a:t>: 233 (Oct 2019)</a:t>
            </a:r>
          </a:p>
          <a:p>
            <a:pPr marL="0" indent="0" algn="ctr">
              <a:buNone/>
            </a:pPr>
            <a:r>
              <a:rPr lang="sv-SE" sz="2800" b="1" dirty="0" smtClean="0"/>
              <a:t>Aim</a:t>
            </a:r>
            <a:r>
              <a:rPr lang="sv-SE" sz="2800" dirty="0" smtClean="0"/>
              <a:t>: 60 new faculty, </a:t>
            </a:r>
            <a:r>
              <a:rPr lang="sv-SE" sz="2800" b="1" dirty="0" smtClean="0"/>
              <a:t>Now</a:t>
            </a:r>
            <a:r>
              <a:rPr lang="sv-SE" sz="2800" dirty="0" smtClean="0"/>
              <a:t>: 27</a:t>
            </a:r>
          </a:p>
        </p:txBody>
      </p:sp>
    </p:spTree>
    <p:extLst>
      <p:ext uri="{BB962C8B-B14F-4D97-AF65-F5344CB8AC3E}">
        <p14:creationId xmlns:p14="http://schemas.microsoft.com/office/powerpoint/2010/main" val="7326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2E3E0A4-5F8E-4D3A-B06B-A60053E8A681}" vid="{C3ACBDC9-226B-4712-AAFF-C7BE2AFF10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34387</TotalTime>
  <Words>1013</Words>
  <Application>Microsoft Office PowerPoint</Application>
  <PresentationFormat>Widescreen</PresentationFormat>
  <Paragraphs>225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Industry Bold</vt:lpstr>
      <vt:lpstr>Acumin Pro</vt:lpstr>
      <vt:lpstr>Arial</vt:lpstr>
      <vt:lpstr>Arial Black</vt:lpstr>
      <vt:lpstr>Office-tema</vt:lpstr>
      <vt:lpstr>PowerPoint Presentation</vt:lpstr>
      <vt:lpstr>Kickoff Program</vt:lpstr>
      <vt:lpstr>Kickoff Program</vt:lpstr>
      <vt:lpstr>Kickoff Program</vt:lpstr>
      <vt:lpstr>PowerPoint Presentation</vt:lpstr>
      <vt:lpstr>PowerPoint Presentation</vt:lpstr>
      <vt:lpstr>Swedish Research Funding</vt:lpstr>
      <vt:lpstr>Knut and Alice Wallenberg Foundation (KAW)</vt:lpstr>
      <vt:lpstr>WASP Outcomes</vt:lpstr>
      <vt:lpstr>What’s in it for you?</vt:lpstr>
      <vt:lpstr>WASP Vision</vt:lpstr>
      <vt:lpstr>WASP Mission</vt:lpstr>
      <vt:lpstr>Research Matrix</vt:lpstr>
      <vt:lpstr>Research Organization</vt:lpstr>
      <vt:lpstr>WASP Board 2019</vt:lpstr>
      <vt:lpstr>WASP Graduate School</vt:lpstr>
      <vt:lpstr>Batches</vt:lpstr>
      <vt:lpstr>WASP Acronyms</vt:lpstr>
      <vt:lpstr>Clusters</vt:lpstr>
      <vt:lpstr>WASP-HS</vt:lpstr>
      <vt:lpstr>PowerPoint Presentation</vt:lpstr>
      <vt:lpstr>WASP Graduate School</vt:lpstr>
      <vt:lpstr>The Graduate School Mission</vt:lpstr>
      <vt:lpstr>Goals – Students </vt:lpstr>
      <vt:lpstr>Goals – GSM</vt:lpstr>
      <vt:lpstr>Activities</vt:lpstr>
      <vt:lpstr>PowerPoint Presentation</vt:lpstr>
    </vt:vector>
  </TitlesOfParts>
  <Company>Linköpings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Michael Lögdlund</dc:creator>
  <cp:lastModifiedBy>karlerik</cp:lastModifiedBy>
  <cp:revision>455</cp:revision>
  <cp:lastPrinted>2017-05-19T08:38:28Z</cp:lastPrinted>
  <dcterms:created xsi:type="dcterms:W3CDTF">2015-12-16T13:00:00Z</dcterms:created>
  <dcterms:modified xsi:type="dcterms:W3CDTF">2020-01-31T07:39:02Z</dcterms:modified>
</cp:coreProperties>
</file>